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7" r:id="rId1"/>
    <p:sldMasterId id="2147484105" r:id="rId2"/>
  </p:sldMasterIdLst>
  <p:notesMasterIdLst>
    <p:notesMasterId r:id="rId26"/>
  </p:notesMasterIdLst>
  <p:sldIdLst>
    <p:sldId id="401" r:id="rId3"/>
    <p:sldId id="404" r:id="rId4"/>
    <p:sldId id="414" r:id="rId5"/>
    <p:sldId id="479" r:id="rId6"/>
    <p:sldId id="486" r:id="rId7"/>
    <p:sldId id="480" r:id="rId8"/>
    <p:sldId id="496" r:id="rId9"/>
    <p:sldId id="481" r:id="rId10"/>
    <p:sldId id="487" r:id="rId11"/>
    <p:sldId id="497" r:id="rId12"/>
    <p:sldId id="498" r:id="rId13"/>
    <p:sldId id="482" r:id="rId14"/>
    <p:sldId id="499" r:id="rId15"/>
    <p:sldId id="485" r:id="rId16"/>
    <p:sldId id="500" r:id="rId17"/>
    <p:sldId id="447" r:id="rId18"/>
    <p:sldId id="469" r:id="rId19"/>
    <p:sldId id="494" r:id="rId20"/>
    <p:sldId id="495" r:id="rId21"/>
    <p:sldId id="467" r:id="rId22"/>
    <p:sldId id="468" r:id="rId23"/>
    <p:sldId id="446" r:id="rId24"/>
    <p:sldId id="448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8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54C80790-5A29-42E9-8767-68A1909789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69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65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probabilistic perspective: x and z are random vectors, and the probabilistic model is specified by the joint distribution over the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7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Bruno A </a:t>
            </a:r>
            <a:r>
              <a:rPr lang="en-US" dirty="0" err="1"/>
              <a:t>Olshausen</a:t>
            </a:r>
            <a:r>
              <a:rPr lang="en-US" dirty="0"/>
              <a:t> and David J Field. Emergence of simple-cell receptive field properties by learning a sparse code for natural images. Nature, 381(6583):607–609, 1996. 11.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Honglak</a:t>
            </a:r>
            <a:r>
              <a:rPr lang="en-US" dirty="0"/>
              <a:t> Lee, Alexis Battle, </a:t>
            </a:r>
            <a:r>
              <a:rPr lang="en-US" dirty="0" err="1"/>
              <a:t>Rajat</a:t>
            </a:r>
            <a:r>
              <a:rPr lang="en-US" dirty="0"/>
              <a:t> Raina, and Andrew Y Ng. Efficient sparse coding algorithms. In NIPS, 2006.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2147483647 h 528"/>
                <a:gd name="T6" fmla="*/ 2147483647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FF32A20F-7E31-4BCD-BEBA-C45F5B451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6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52DA9-8A30-45FF-BB3E-B7AD6BCC3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41FDE-E8F7-49FA-A227-35568016CC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83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50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75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37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53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43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898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7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7241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C22A-5AD3-7EB9-6A47-A31029CD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F4354-5F30-204A-428F-A3D75834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DEF89-9FCD-8DF0-8E6D-C5C3706B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24FAD-3D7A-A8F8-641D-EE14A491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41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10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109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26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4288" y="0"/>
            <a:ext cx="9158288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65482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919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 2007</a:t>
            </a:r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1CC39-1C89-462D-B938-2A21933623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85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42913" y="103188"/>
            <a:ext cx="8243887" cy="5953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Rectangle 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 2007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110E2-5755-40D8-BBB1-2B0BEAFDF3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7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ABC7B86-4585-4497-A4E9-078521707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66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4D3118A-5A00-4FF3-A75A-C64361FAE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8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E4557DE-B965-4906-9167-091FA3B460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37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0B24CFB-4FC2-46A2-B425-E8CA0BAF6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07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E3B7C-2AD4-43E7-984E-3312E0DF77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4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C4B7657-E879-4284-AC19-B8D74FFE9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DEA02B31-82B9-4C5A-B228-B266668CDB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3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April  2007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07D05F8-453D-4485-B93C-8EEF39C345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4" r:id="rId2"/>
    <p:sldLayoutId id="2147484099" r:id="rId3"/>
    <p:sldLayoutId id="2147484100" r:id="rId4"/>
    <p:sldLayoutId id="2147484101" r:id="rId5"/>
    <p:sldLayoutId id="2147484102" r:id="rId6"/>
    <p:sldLayoutId id="2147484095" r:id="rId7"/>
    <p:sldLayoutId id="2147484103" r:id="rId8"/>
    <p:sldLayoutId id="2147484104" r:id="rId9"/>
    <p:sldLayoutId id="2147484096" r:id="rId10"/>
    <p:sldLayoutId id="2147484097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6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21" r:id="rId9"/>
    <p:sldLayoutId id="2147484114" r:id="rId10"/>
    <p:sldLayoutId id="2147484115" r:id="rId11"/>
    <p:sldLayoutId id="2147484116" r:id="rId12"/>
    <p:sldLayoutId id="2147484117" r:id="rId13"/>
    <p:sldLayoutId id="2147484118" r:id="rId14"/>
    <p:sldLayoutId id="2147484119" r:id="rId15"/>
    <p:sldLayoutId id="2147484120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icklerick.io/morphing_faces/online_demo.html" TargetMode="External"/><Relationship Id="rId2" Type="http://schemas.openxmlformats.org/officeDocument/2006/relationships/hyperlink" Target="https://www.youtube.com/watch?v=XNZIN7Jh3S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MZqBFjd6mJQ&amp;feature=youtu.be" TargetMode="External"/><Relationship Id="rId5" Type="http://schemas.openxmlformats.org/officeDocument/2006/relationships/hyperlink" Target="https://www.youtube.com/watch?v=G_S5m8Jb3Yg&amp;feature=youtu.be" TargetMode="External"/><Relationship Id="rId4" Type="http://schemas.openxmlformats.org/officeDocument/2006/relationships/hyperlink" Target="https://youtu.be/0QI3xgXuB-Q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.coursera.org/neuralnets-2012-001/lecture/169" TargetMode="External"/><Relationship Id="rId2" Type="http://schemas.openxmlformats.org/officeDocument/2006/relationships/hyperlink" Target="https://class.coursera.org/neuralnets-2012-001/lecture/167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ticsindiamag.com/6-types-of-artificial-neural-networks-currently-being-used-in-todays-technology/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230.png"/><Relationship Id="rId4" Type="http://schemas.openxmlformats.org/officeDocument/2006/relationships/image" Target="../media/image13.png"/><Relationship Id="rId9" Type="http://schemas.openxmlformats.org/officeDocument/2006/relationships/image" Target="../media/image180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316" y="5427344"/>
            <a:ext cx="9147315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649" y="5901988"/>
            <a:ext cx="3428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6572250" y="65087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7130144" y="5939880"/>
            <a:ext cx="968829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2825769"/>
          <a:ext cx="2289517" cy="29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169000" imgH="2169360" progId="">
                  <p:embed/>
                </p:oleObj>
              </mc:Choice>
              <mc:Fallback>
                <p:oleObj name="CorelDRAW" r:id="rId2" imgW="2169000" imgH="2169360" progId="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CAD0D7B8-E462-453C-B296-CA0154FA54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825769"/>
                        <a:ext cx="2289517" cy="29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5284078" y="-64960"/>
            <a:ext cx="385992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93057" y="2025528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" y="24501"/>
            <a:ext cx="2894815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7372349" y="5334002"/>
            <a:ext cx="1774967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61019" y="6019563"/>
            <a:ext cx="369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337" y="6043646"/>
            <a:ext cx="3428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337313" y="2051948"/>
            <a:ext cx="6797489" cy="203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CSE (H) with specialization in Machine Learning and Artificial Intelligence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Computing</a:t>
            </a: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5181600"/>
            <a:ext cx="4952999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-2.3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Monika Singh </a:t>
            </a:r>
            <a:r>
              <a:rPr lang="en-US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E11032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goal is to have a generative model that has a high likelihood of producing the observed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𝒑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solidFill>
                          <a:schemeClr val="accent2"/>
                        </a:solidFill>
                        <a:latin typeface="Cambria Math" charset="0"/>
                      </a:rPr>
                      <m:t>=∫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solidFill>
                          <a:schemeClr val="accent2"/>
                        </a:solidFill>
                        <a:latin typeface="Cambria Math" charset="0"/>
                      </a:rPr>
                      <m:t>𝒑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solidFill>
                          <a:schemeClr val="accent2"/>
                        </a:solidFill>
                        <a:latin typeface="Cambria Math" charset="0"/>
                      </a:rPr>
                      <m:t>𝒅𝒛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≅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∫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𝒅𝒛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𝝓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Achieved by maximizing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𝒛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𝑫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  <m:d>
                          <m:dPr>
                            <m:begChr m:val="‖"/>
                            <m:endChr m:val="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𝒑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        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Last detail</a:t>
                </a:r>
              </a:p>
              <a:p>
                <a:pPr lvl="1"/>
                <a:r>
                  <a:rPr lang="en-US" dirty="0"/>
                  <a:t>Approximate the expectation with samples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61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3C3BC-15B3-EB46-A7BD-4549E527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Model</a:t>
            </a:r>
          </a:p>
        </p:txBody>
      </p:sp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7521D3A1-0D19-9340-AF81-49EF6B398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836" y="1733793"/>
            <a:ext cx="5702684" cy="3870242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B84C997-DBA1-8643-8C1E-6AD0EBC59D75}"/>
              </a:ext>
            </a:extLst>
          </p:cNvPr>
          <p:cNvSpPr txBox="1"/>
          <p:nvPr/>
        </p:nvSpPr>
        <p:spPr>
          <a:xfrm>
            <a:off x="6684579" y="5737628"/>
            <a:ext cx="25675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+mn-lt"/>
              </a:rPr>
              <a:t>From </a:t>
            </a:r>
            <a:r>
              <a:rPr lang="en-US" sz="1500" b="1" dirty="0" err="1">
                <a:latin typeface="+mn-lt"/>
              </a:rPr>
              <a:t>Kingma</a:t>
            </a:r>
            <a:r>
              <a:rPr lang="en-US" sz="1500" b="1" dirty="0">
                <a:latin typeface="+mn-lt"/>
              </a:rPr>
              <a:t> ICLR 2014 Slides</a:t>
            </a:r>
          </a:p>
        </p:txBody>
      </p:sp>
    </p:spTree>
    <p:extLst>
      <p:ext uri="{BB962C8B-B14F-4D97-AF65-F5344CB8AC3E}">
        <p14:creationId xmlns:p14="http://schemas.microsoft.com/office/powerpoint/2010/main" val="2397434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 (VAE)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Training involves maximizing the likelihood of the observed data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𝟐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𝑵</m:t>
                            </m:r>
                          </m:e>
                        </m:d>
                      </m:sup>
                    </m:sSup>
                    <m:r>
                      <a:rPr lang="en-US" b="1" i="0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𝑳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1" i="1" smtClean="0">
                            <a:latin typeface="Cambria Math" charset="0"/>
                          </a:rPr>
                          <m:t>)=</m:t>
                        </m:r>
                        <m:nary>
                          <m:naryPr>
                            <m:chr m:val="∏"/>
                            <m:supHide m:val="on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1" i="1" smtClean="0">
                                <a:latin typeface="Cambria Math" charset="0"/>
                              </a:rPr>
                              <m:t>𝒊</m:t>
                            </m:r>
                          </m:sub>
                          <m:sup/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∫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nary>
                        <m:r>
                          <a:rPr lang="en-US" b="1" i="1" smtClean="0">
                            <a:latin typeface="Cambria Math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b="1" i="1" smtClean="0">
                            <a:latin typeface="Cambria Math" charset="0"/>
                          </a:rPr>
                          <m:t>𝒅𝒛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Traditional approach with probabilistic models</a:t>
                </a:r>
              </a:p>
              <a:p>
                <a:pPr lvl="1"/>
                <a:r>
                  <a:rPr lang="en-US" dirty="0"/>
                  <a:t>draw samples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repeatedly to estimate integral</a:t>
                </a:r>
              </a:p>
              <a:p>
                <a:r>
                  <a:rPr lang="en-US" dirty="0"/>
                  <a:t>But sampling is inefficient</a:t>
                </a:r>
              </a:p>
              <a:p>
                <a:pPr lvl="1"/>
                <a:r>
                  <a:rPr lang="en-US" dirty="0"/>
                  <a:t> most 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aren’t going to be likely to produce a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/>
              </a:p>
              <a:p>
                <a:r>
                  <a:rPr lang="en-US" dirty="0"/>
                  <a:t>Instead, suppose we could generate just the likely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203133" y="2666048"/>
            <a:ext cx="2880360" cy="46291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4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7B24-155A-F44F-98A4-2E32DE04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Samples From Generative Model</a:t>
            </a:r>
            <a:br>
              <a:rPr lang="en-US" dirty="0"/>
            </a:br>
            <a:r>
              <a:rPr lang="en-US" dirty="0"/>
              <a:t>Trained on </a:t>
            </a:r>
            <a:r>
              <a:rPr lang="en-US" i="1" dirty="0"/>
              <a:t>Faces in the Wild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238EB-FE9D-B749-9267-CDF570DAE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366" y="1733906"/>
            <a:ext cx="6369269" cy="42104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41975-6C7C-224D-BF9B-8F1A90B49CC4}"/>
              </a:ext>
            </a:extLst>
          </p:cNvPr>
          <p:cNvSpPr txBox="1"/>
          <p:nvPr/>
        </p:nvSpPr>
        <p:spPr>
          <a:xfrm>
            <a:off x="7930056" y="5262650"/>
            <a:ext cx="12612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1" dirty="0">
                <a:latin typeface="+mn-lt"/>
              </a:rPr>
              <a:t>From </a:t>
            </a:r>
            <a:r>
              <a:rPr lang="en-US" sz="1500" b="1" dirty="0" err="1">
                <a:latin typeface="+mn-lt"/>
              </a:rPr>
              <a:t>Kingma</a:t>
            </a:r>
            <a:r>
              <a:rPr lang="en-US" sz="1500" b="1" dirty="0">
                <a:latin typeface="+mn-lt"/>
              </a:rPr>
              <a:t> ICLR 2014 slides</a:t>
            </a:r>
          </a:p>
        </p:txBody>
      </p:sp>
    </p:spTree>
    <p:extLst>
      <p:ext uri="{BB962C8B-B14F-4D97-AF65-F5344CB8AC3E}">
        <p14:creationId xmlns:p14="http://schemas.microsoft.com/office/powerpoint/2010/main" val="112057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VAE faces</a:t>
            </a:r>
            <a:endParaRPr lang="en-US" dirty="0"/>
          </a:p>
          <a:p>
            <a:r>
              <a:rPr lang="en-US" dirty="0">
                <a:hlinkClick r:id="rId3"/>
              </a:rPr>
              <a:t>VAE faces demo</a:t>
            </a:r>
            <a:endParaRPr lang="en-US" dirty="0"/>
          </a:p>
          <a:p>
            <a:r>
              <a:rPr lang="en-US" dirty="0">
                <a:hlinkClick r:id="rId4"/>
              </a:rPr>
              <a:t>VAE MNIST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6"/>
              </a:rPr>
              <a:t>VAE street addresses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2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9D29-0198-5B45-A70C-ECCAFE20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2E9D-238E-7148-91AE-FFB429F52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sdfdfd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E4358-F43A-6147-98C0-74BA834B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4F2BB-AB40-FF4F-BBA1-DBBE894AF0FF}"/>
              </a:ext>
            </a:extLst>
          </p:cNvPr>
          <p:cNvSpPr txBox="1"/>
          <p:nvPr/>
        </p:nvSpPr>
        <p:spPr>
          <a:xfrm>
            <a:off x="6938540" y="5698312"/>
            <a:ext cx="22492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Image credit: </a:t>
            </a:r>
            <a:r>
              <a:rPr lang="en-US" sz="1500" b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kvfrans.com</a:t>
            </a:r>
            <a:endParaRPr lang="en-US" sz="15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466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Contractive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hidden representation will be insensitive to most small changes in the input (while still preserving information to reconstruct the input)</a:t>
            </a:r>
          </a:p>
          <a:p>
            <a:r>
              <a:rPr lang="en-US" dirty="0"/>
              <a:t>Objective function</a:t>
            </a:r>
          </a:p>
          <a:p>
            <a:pPr lvl="1"/>
            <a:r>
              <a:rPr lang="en-US" dirty="0" err="1"/>
              <a:t>Frobenius</a:t>
            </a:r>
            <a:r>
              <a:rPr lang="en-US" dirty="0"/>
              <a:t> norm of the Jacobian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logistic hidden:</a:t>
            </a:r>
          </a:p>
        </p:txBody>
      </p:sp>
      <p:pic>
        <p:nvPicPr>
          <p:cNvPr id="11" name="Picture 10" descr="Screen Shot 2015-03-03 at 10.32.01 P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9731" y="3717552"/>
            <a:ext cx="3740857" cy="534408"/>
          </a:xfrm>
          <a:prstGeom prst="rect">
            <a:avLst/>
          </a:prstGeom>
        </p:spPr>
      </p:pic>
      <p:pic>
        <p:nvPicPr>
          <p:cNvPr id="13" name="Picture 12" descr="Screen Shot 2015-03-03 at 10.33.25 P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06" y="3606194"/>
            <a:ext cx="2426412" cy="714375"/>
          </a:xfrm>
          <a:prstGeom prst="rect">
            <a:avLst/>
          </a:prstGeom>
        </p:spPr>
      </p:pic>
      <p:pic>
        <p:nvPicPr>
          <p:cNvPr id="14" name="Picture 13" descr="Screen Shot 2015-03-03 at 10.34.58 P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53" y="5049163"/>
            <a:ext cx="3314118" cy="8054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89195" y="5049163"/>
            <a:ext cx="5131533" cy="85408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50" b="1" dirty="0">
                <a:solidFill>
                  <a:schemeClr val="accent6">
                    <a:lumMod val="75000"/>
                  </a:schemeClr>
                </a:solidFill>
              </a:rPr>
              <a:t>Tries to make the hidden units saturate,</a:t>
            </a:r>
          </a:p>
          <a:p>
            <a:r>
              <a:rPr lang="en-US" sz="1650" b="1" dirty="0">
                <a:solidFill>
                  <a:schemeClr val="accent6">
                    <a:lumMod val="75000"/>
                  </a:schemeClr>
                </a:solidFill>
              </a:rPr>
              <a:t>especially where input-to-hidden weights</a:t>
            </a:r>
          </a:p>
          <a:p>
            <a:r>
              <a:rPr lang="en-US" sz="1650" b="1" dirty="0">
                <a:solidFill>
                  <a:schemeClr val="accent6">
                    <a:lumMod val="75000"/>
                  </a:schemeClr>
                </a:solidFill>
              </a:rPr>
              <a:t>are large</a:t>
            </a:r>
          </a:p>
        </p:txBody>
      </p:sp>
    </p:spTree>
    <p:extLst>
      <p:ext uri="{BB962C8B-B14F-4D97-AF65-F5344CB8AC3E}">
        <p14:creationId xmlns:p14="http://schemas.microsoft.com/office/powerpoint/2010/main" val="202147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3" y="1690628"/>
            <a:ext cx="8382000" cy="3761247"/>
          </a:xfrm>
        </p:spPr>
        <p:txBody>
          <a:bodyPr/>
          <a:lstStyle/>
          <a:p>
            <a:r>
              <a:rPr lang="en-US" dirty="0"/>
              <a:t>We may wish to have few units in the hidden bottleneck representation for any input</a:t>
            </a:r>
          </a:p>
          <a:p>
            <a:pPr lvl="1"/>
            <a:r>
              <a:rPr lang="en-US" dirty="0"/>
              <a:t>Biological motivation</a:t>
            </a:r>
          </a:p>
          <a:p>
            <a:r>
              <a:rPr lang="en-US" dirty="0"/>
              <a:t>E.g., unsupervised training on natural image patches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0644" y="3433077"/>
            <a:ext cx="2953034" cy="2255617"/>
            <a:chOff x="520859" y="3434436"/>
            <a:chExt cx="3937378" cy="30074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681" y="3434436"/>
              <a:ext cx="3061556" cy="300748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0859" y="4653487"/>
              <a:ext cx="90879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25" b="1" dirty="0">
                  <a:latin typeface="+mn-lt"/>
                </a:rPr>
                <a:t>PCA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33967" y="3433077"/>
            <a:ext cx="4986280" cy="2255617"/>
            <a:chOff x="4845289" y="3434436"/>
            <a:chExt cx="6648373" cy="3007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83" r="12764"/>
            <a:stretch/>
          </p:blipFill>
          <p:spPr>
            <a:xfrm>
              <a:off x="6694529" y="3434436"/>
              <a:ext cx="4799133" cy="300748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45289" y="4176432"/>
              <a:ext cx="1968915" cy="155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25" b="1" dirty="0" err="1">
                  <a:latin typeface="+mn-lt"/>
                </a:rPr>
                <a:t>Olshausen</a:t>
              </a:r>
              <a:endParaRPr lang="en-US" sz="2325" b="1" dirty="0">
                <a:latin typeface="+mn-lt"/>
              </a:endParaRPr>
            </a:p>
            <a:p>
              <a:r>
                <a:rPr lang="en-US" sz="2325" b="1" dirty="0"/>
                <a:t>&amp; Field</a:t>
              </a:r>
            </a:p>
            <a:p>
              <a:r>
                <a:rPr lang="en-US" sz="2325" b="1" dirty="0">
                  <a:latin typeface="+mn-lt"/>
                </a:rPr>
                <a:t>(1996)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388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 has two components</a:t>
            </a:r>
          </a:p>
          <a:p>
            <a:pPr lvl="1"/>
            <a:r>
              <a:rPr lang="en-US" dirty="0"/>
              <a:t>information preservation </a:t>
            </a:r>
          </a:p>
          <a:p>
            <a:pPr lvl="2"/>
            <a:r>
              <a:rPr lang="en-US" dirty="0"/>
              <a:t>input reconstruction in </a:t>
            </a:r>
            <a:r>
              <a:rPr lang="en-US" dirty="0" err="1"/>
              <a:t>autoencoder</a:t>
            </a:r>
            <a:endParaRPr lang="en-US" dirty="0"/>
          </a:p>
          <a:p>
            <a:pPr lvl="2"/>
            <a:r>
              <a:rPr lang="en-US" dirty="0"/>
              <a:t>mutual information in simple encoder</a:t>
            </a:r>
          </a:p>
          <a:p>
            <a:pPr lvl="1"/>
            <a:r>
              <a:rPr lang="en-US" dirty="0"/>
              <a:t>sparsity constraint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487296" y="4763706"/>
                <a:ext cx="3911776" cy="482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25" b="1" i="1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325" b="1" i="1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325" b="1" i="1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325" b="1" i="1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325" b="1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𝐩𝐫𝐞𝐬𝐞𝐫𝐯𝐚𝐭𝐢𝐨𝐧</m:t>
                          </m:r>
                        </m:sub>
                      </m:sSub>
                      <m:r>
                        <a:rPr lang="en-US" sz="2325" b="1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325" b="1" i="1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sSub>
                        <m:sSubPr>
                          <m:ctrlPr>
                            <a:rPr lang="en-US" sz="2325" b="1" i="1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325" b="1" i="1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325" b="1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𝐬𝐩𝐚𝐫𝐬𝐢𝐭𝐲</m:t>
                          </m:r>
                        </m:sub>
                      </m:sSub>
                    </m:oMath>
                  </m:oMathPara>
                </a14:m>
                <a:endParaRPr lang="en-US" sz="2325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296" y="4763706"/>
                <a:ext cx="3911776" cy="482953"/>
              </a:xfrm>
              <a:prstGeom prst="rect">
                <a:avLst/>
              </a:prstGeom>
              <a:blipFill>
                <a:blip r:embed="rId2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06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Sparsity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042211"/>
                <a:ext cx="8382000" cy="3565922"/>
              </a:xfrm>
            </p:spPr>
            <p:txBody>
              <a:bodyPr/>
              <a:lstStyle/>
              <a:p>
                <a:r>
                  <a:rPr lang="en-US" dirty="0"/>
                  <a:t>Olshausen &amp; Field (1996)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1800" b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𝐬𝐩𝐚𝐫𝐬𝐢𝐭𝐲</m:t>
                        </m:r>
                      </m:sub>
                    </m:sSub>
                    <m:r>
                      <a:rPr lang="en-US" sz="1800" b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sSup>
                      <m:sSupPr>
                        <m:ctrlPr>
                          <a:rPr lang="en-US" sz="18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800" b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𝐞</m:t>
                        </m:r>
                      </m:e>
                      <m:sup>
                        <m:r>
                          <a:rPr lang="en-US" sz="1800" b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800" b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endParaRPr lang="en-US" sz="1800" b="1" dirty="0">
                  <a:solidFill>
                    <a:srgbClr val="0F6FC6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1800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𝐬𝐩𝐚𝐫𝐬𝐢𝐭𝐲</m:t>
                        </m:r>
                      </m:sub>
                    </m:sSub>
                    <m:r>
                      <a:rPr lang="en-US" sz="1800" b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1800" b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𝐥𝐧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b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  <m:r>
                          <a:rPr lang="en-US" sz="1800" b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800" b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1800" b="1" dirty="0">
                  <a:solidFill>
                    <a:srgbClr val="0F6FC6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1800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𝐬𝐩𝐚𝐫𝐬𝐢𝐭𝐲</m:t>
                        </m:r>
                      </m:sub>
                    </m:sSub>
                    <m:r>
                      <a:rPr lang="en-US" sz="1800" b="1" i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=|</m:t>
                    </m:r>
                    <m:r>
                      <a:rPr lang="en-US" sz="1800" b="1" i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𝒉</m:t>
                    </m:r>
                    <m:r>
                      <a:rPr lang="en-US" sz="1800" b="1" i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endParaRPr lang="en-US" sz="1800" b="1" dirty="0">
                  <a:solidFill>
                    <a:srgbClr val="0F6FC6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055" dirty="0"/>
                  <a:t>Many other possibilities</a:t>
                </a:r>
              </a:p>
              <a:p>
                <a:pPr lvl="1"/>
                <a:r>
                  <a:rPr lang="en-US" sz="1800" dirty="0">
                    <a:solidFill>
                      <a:srgbClr val="0F6FC6"/>
                    </a:solidFill>
                    <a:ea typeface="Cambria Math" charset="0"/>
                    <a:cs typeface="Cambria Math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𝒉</m:t>
                    </m:r>
                    <m:r>
                      <a:rPr lang="en-US" sz="1800" b="1" i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𝟎</m:t>
                        </m:r>
                        <m:r>
                          <a:rPr lang="en-US" sz="18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F6FC6"/>
                    </a:solidFill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𝒉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0F6FC6"/>
                    </a:solidFill>
                    <a:ea typeface="Cambria Math" charset="0"/>
                    <a:cs typeface="Cambria Math" charset="0"/>
                  </a:rPr>
                  <a:t> is target sparsity,</a:t>
                </a:r>
                <a:br>
                  <a:rPr lang="en-US" sz="1800" dirty="0">
                    <a:solidFill>
                      <a:srgbClr val="0F6FC6"/>
                    </a:solidFill>
                    <a:ea typeface="Cambria Math" charset="0"/>
                    <a:cs typeface="Cambria Math" charset="0"/>
                  </a:rPr>
                </a:br>
                <a:r>
                  <a:rPr lang="en-US" sz="1800" dirty="0">
                    <a:solidFill>
                      <a:srgbClr val="0F6FC6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1800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𝐬𝐩𝐚𝐫𝐬𝐢𝐭𝐲</m:t>
                        </m:r>
                      </m:sub>
                    </m:sSub>
                    <m:r>
                      <a:rPr lang="en-US" sz="1800" i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1800" b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𝐊𝐋</m:t>
                    </m:r>
                    <m:r>
                      <a:rPr lang="en-US" sz="1800" b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18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𝒉</m:t>
                        </m:r>
                      </m:e>
                      <m:sup>
                        <m:r>
                          <a:rPr lang="en-US" sz="1800" b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b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8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𝒉</m:t>
                        </m:r>
                      </m:e>
                    </m:d>
                    <m:r>
                      <a:rPr lang="en-US" sz="1800" b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8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𝒉</m:t>
                        </m:r>
                      </m:e>
                      <m:sup>
                        <m:r>
                          <a:rPr lang="en-US" sz="1800" b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b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𝐥𝐨𝐠</m:t>
                    </m:r>
                    <m:d>
                      <m:dPr>
                        <m:ctrlPr>
                          <a:rPr lang="mr-IN" sz="18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1800" b="1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1" i="1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solidFill>
                                      <a:srgbClr val="0F6FC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800" b="1" i="1">
                                    <a:solidFill>
                                      <a:srgbClr val="0F6FC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𝒉</m:t>
                            </m:r>
                          </m:den>
                        </m:f>
                      </m:e>
                    </m:d>
                    <m:r>
                      <a:rPr lang="en-US" sz="1800" b="1" i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  <m:r>
                          <a:rPr lang="en-US" sz="18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800" b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𝐥𝐨𝐠</m:t>
                    </m:r>
                    <m:d>
                      <m:dPr>
                        <m:ctrlPr>
                          <a:rPr lang="mr-IN" sz="18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1800" b="1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  <m: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1" i="1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solidFill>
                                      <a:srgbClr val="0F6FC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800" b="1" i="1">
                                    <a:solidFill>
                                      <a:srgbClr val="0F6FC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  <m: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18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𝒉</m:t>
                            </m:r>
                          </m:den>
                        </m:f>
                      </m:e>
                    </m:d>
                  </m:oMath>
                </a14:m>
                <a:endParaRPr lang="en-US" sz="1800" b="1" dirty="0">
                  <a:solidFill>
                    <a:srgbClr val="0F6FC6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042211"/>
                <a:ext cx="8382000" cy="3565922"/>
              </a:xfrm>
              <a:blipFill>
                <a:blip r:embed="rId2"/>
                <a:stretch>
                  <a:fillRect l="-1309" t="-27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78" y="2265744"/>
            <a:ext cx="3209081" cy="24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3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629842" y="457203"/>
            <a:ext cx="5058926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Course Objectives</a:t>
            </a:r>
            <a:endParaRPr sz="4800" b="1"/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idx="2"/>
          </p:nvPr>
        </p:nvSpPr>
        <p:spPr>
          <a:xfrm>
            <a:off x="629841" y="1477006"/>
            <a:ext cx="817930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/>
              <a:t> 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/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4650" y="1634063"/>
          <a:ext cx="8313295" cy="41600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3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8978">
                <a:tc>
                  <a:txBody>
                    <a:bodyPr/>
                    <a:lstStyle/>
                    <a:p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143">
                <a:tc>
                  <a:txBody>
                    <a:bodyPr/>
                    <a:lstStyle/>
                    <a:p>
                      <a:r>
                        <a:rPr lang="en-US" sz="2000" b="1" u="none" strike="noStrike" cap="none" dirty="0">
                          <a:latin typeface="Calibri" pitchFamily="34" charset="0"/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Binary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3" y="1885953"/>
                <a:ext cx="6870380" cy="35659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If hidden units of </a:t>
                </a:r>
                <a:r>
                  <a:rPr lang="en-US" dirty="0" err="1"/>
                  <a:t>autoencoder</a:t>
                </a:r>
                <a:r>
                  <a:rPr lang="en-US" dirty="0"/>
                  <a:t> discover binary code, we can</a:t>
                </a:r>
              </a:p>
              <a:p>
                <a:pPr lvl="1"/>
                <a:r>
                  <a:rPr lang="en-US" dirty="0"/>
                  <a:t>measure information content in hidden representations</a:t>
                </a:r>
              </a:p>
              <a:p>
                <a:pPr lvl="1"/>
                <a:r>
                  <a:rPr lang="en-US" dirty="0"/>
                  <a:t>interface with digital representations</a:t>
                </a:r>
              </a:p>
              <a:p>
                <a:r>
                  <a:rPr lang="en-US" dirty="0"/>
                  <a:t>One scheme that does not work terribly well is the addition of a cost term on the hidden units that penalizes </a:t>
                </a:r>
                <a:r>
                  <a:rPr lang="en-US" dirty="0" err="1"/>
                  <a:t>nonbinary</a:t>
                </a:r>
                <a:r>
                  <a:rPr lang="en-US" dirty="0"/>
                  <a:t> hidden activations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100" i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2100" b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𝐫𝐞𝐜</m:t>
                        </m:r>
                        <m:r>
                          <a:rPr lang="en-US" sz="21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𝒐𝒏𝒔𝒕𝒓𝒖𝒄𝒕𝒊𝒐𝒏</m:t>
                        </m:r>
                      </m:sub>
                    </m:sSub>
                    <m:r>
                      <a:rPr lang="en-US" sz="2100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100" i="1">
                        <a:solidFill>
                          <a:srgbClr val="0F6FC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  <m:nary>
                      <m:naryPr>
                        <m:chr m:val="∑"/>
                        <m:supHide m:val="on"/>
                        <m:ctrlPr>
                          <a:rPr lang="en-US" sz="2100" b="1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21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1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  <m:r>
                          <a:rPr lang="en-US" sz="21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100" b="1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rgbClr val="0F6FC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rgbClr val="0F6FC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100" dirty="0">
                  <a:solidFill>
                    <a:srgbClr val="0F6FC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3" y="1885953"/>
                <a:ext cx="6870380" cy="3565922"/>
              </a:xfrm>
              <a:blipFill>
                <a:blip r:embed="rId2"/>
                <a:stretch>
                  <a:fillRect l="-1331" t="-2564" b="-14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991354" y="3748180"/>
            <a:ext cx="578849" cy="214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6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8095301" y="3397777"/>
            <a:ext cx="370955" cy="214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6" dirty="0">
                <a:solidFill>
                  <a:srgbClr val="000000"/>
                </a:solidFill>
              </a:rPr>
              <a:t>C</a:t>
            </a:r>
          </a:p>
        </p:txBody>
      </p:sp>
      <p:cxnSp>
        <p:nvCxnSpPr>
          <p:cNvPr id="8" name="Straight Arrow Connector 7"/>
          <p:cNvCxnSpPr>
            <a:stCxn id="6" idx="0"/>
            <a:endCxn id="7" idx="2"/>
          </p:cNvCxnSpPr>
          <p:nvPr/>
        </p:nvCxnSpPr>
        <p:spPr>
          <a:xfrm flipV="1">
            <a:off x="8280779" y="3612773"/>
            <a:ext cx="0" cy="135405"/>
          </a:xfrm>
          <a:prstGeom prst="straightConnector1">
            <a:avLst/>
          </a:prstGeom>
          <a:ln w="50800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01514" y="4460865"/>
            <a:ext cx="958529" cy="214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6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09823" y="4110463"/>
            <a:ext cx="741911" cy="214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6" dirty="0">
                <a:solidFill>
                  <a:srgbClr val="000000"/>
                </a:solidFill>
              </a:rPr>
              <a:t>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280778" y="4325459"/>
            <a:ext cx="0" cy="135406"/>
          </a:xfrm>
          <a:prstGeom prst="straightConnector1">
            <a:avLst/>
          </a:prstGeom>
          <a:ln w="50800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80778" y="3963177"/>
            <a:ext cx="0" cy="135406"/>
          </a:xfrm>
          <a:prstGeom prst="straightConnector1">
            <a:avLst/>
          </a:prstGeom>
          <a:ln w="50800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80778" y="2895612"/>
            <a:ext cx="0" cy="135406"/>
          </a:xfrm>
          <a:prstGeom prst="straightConnector1">
            <a:avLst/>
          </a:prstGeom>
          <a:ln w="50800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280778" y="3262371"/>
            <a:ext cx="0" cy="135406"/>
          </a:xfrm>
          <a:prstGeom prst="straightConnector1">
            <a:avLst/>
          </a:prstGeom>
          <a:ln w="50800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991354" y="3047374"/>
            <a:ext cx="578849" cy="214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6" dirty="0">
                <a:solidFill>
                  <a:srgbClr val="000000"/>
                </a:solidFill>
              </a:rPr>
              <a:t>B’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09823" y="2666533"/>
            <a:ext cx="741911" cy="214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6" dirty="0">
                <a:solidFill>
                  <a:srgbClr val="000000"/>
                </a:solidFill>
              </a:rPr>
              <a:t>A’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8280779" y="2531127"/>
            <a:ext cx="0" cy="135406"/>
          </a:xfrm>
          <a:prstGeom prst="straightConnector1">
            <a:avLst/>
          </a:prstGeom>
          <a:ln w="50800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801514" y="2316130"/>
            <a:ext cx="958529" cy="214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6" dirty="0">
                <a:solidFill>
                  <a:srgbClr val="00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5160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Binary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Make network robust to noise in hidden units</a:t>
                </a:r>
              </a:p>
              <a:p>
                <a:r>
                  <a:rPr lang="en-US" dirty="0"/>
                  <a:t>Scheme 1</a:t>
                </a:r>
              </a:p>
              <a:p>
                <a:pPr lvl="1"/>
                <a:r>
                  <a:rPr lang="en-US" dirty="0"/>
                  <a:t>add noise to net input </a:t>
                </a:r>
                <a:r>
                  <a:rPr lang="en-US"/>
                  <a:t>to bottleneck layer</a:t>
                </a:r>
                <a:endParaRPr lang="en-US" dirty="0"/>
              </a:p>
              <a:p>
                <a:r>
                  <a:rPr lang="en-US" dirty="0"/>
                  <a:t>Scheme 2</a:t>
                </a:r>
              </a:p>
              <a:p>
                <a:pPr lvl="1"/>
                <a:r>
                  <a:rPr lang="en-US" dirty="0"/>
                  <a:t>treat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𝒉</m:t>
                    </m:r>
                    <m:r>
                      <a:rPr lang="en-US" b="1" i="1" smtClean="0">
                        <a:latin typeface="Cambria Math" charset="0"/>
                      </a:rPr>
                      <m:t>∈[</m:t>
                    </m:r>
                    <m:r>
                      <a:rPr lang="en-US" b="1" i="1" smtClean="0">
                        <a:latin typeface="Cambria Math" charset="0"/>
                      </a:rPr>
                      <m:t>𝟎</m:t>
                    </m:r>
                    <m:r>
                      <a:rPr lang="en-US" b="1" i="1" smtClean="0">
                        <a:latin typeface="Cambria Math" charset="0"/>
                      </a:rPr>
                      <m:t>,</m:t>
                    </m:r>
                    <m:r>
                      <a:rPr lang="en-US" b="1" i="1" smtClean="0">
                        <a:latin typeface="Cambria Math" charset="0"/>
                      </a:rPr>
                      <m:t>𝟏</m:t>
                    </m:r>
                    <m:r>
                      <a:rPr lang="en-US" b="1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as a probability of turning the unit on or off during activation propagation</a:t>
                </a:r>
              </a:p>
              <a:p>
                <a:pPr lvl="1"/>
                <a:r>
                  <a:rPr lang="en-US" dirty="0"/>
                  <a:t>during back propagation, use continuous value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Videos</a:t>
                </a:r>
              </a:p>
              <a:p>
                <a:pPr lvl="1"/>
                <a:r>
                  <a:rPr lang="en-US" dirty="0">
                    <a:hlinkClick r:id="rId2"/>
                  </a:rPr>
                  <a:t>Hinton video 1</a:t>
                </a:r>
                <a:endParaRPr lang="en-US" dirty="0"/>
              </a:p>
              <a:p>
                <a:pPr lvl="1"/>
                <a:r>
                  <a:rPr lang="en-US" dirty="0">
                    <a:hlinkClick r:id="rId3"/>
                  </a:rPr>
                  <a:t>Hinton video 2</a:t>
                </a:r>
                <a:endParaRPr lang="en-US" dirty="0"/>
              </a:p>
              <a:p>
                <a:pPr marL="80019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 r="-927" b="-1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52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81000"/>
            <a:ext cx="5472413" cy="762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/>
              <a:t>References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600200"/>
            <a:ext cx="8269288" cy="45323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“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Principles of Soft Computing, 2</a:t>
            </a:r>
            <a:r>
              <a:rPr lang="en-US" sz="2400" b="1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nd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 Edition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”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by S.N.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Sivanandam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 &amp; SN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Deepa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</a:rPr>
              <a:t>,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itchFamily="18" charset="0"/>
                <a:sym typeface="Symbol" pitchFamily="18" charset="2"/>
              </a:rPr>
              <a:t> Wiley India Pvt. Ltd.</a:t>
            </a:r>
          </a:p>
          <a:p>
            <a:pPr marL="457200" indent="-457200" algn="just">
              <a:buAutoNum type="arabicPeriod"/>
            </a:pPr>
            <a:endParaRPr lang="en-US" sz="2000" dirty="0"/>
          </a:p>
          <a:p>
            <a:pPr marL="457200" indent="-457200" algn="just">
              <a:buAutoNum type="arabicPeriod"/>
            </a:pPr>
            <a:r>
              <a:rPr lang="en-US" sz="2000" dirty="0"/>
              <a:t>Link :</a:t>
            </a:r>
          </a:p>
          <a:p>
            <a:pPr marL="457200" indent="-457200" algn="just">
              <a:buNone/>
            </a:pPr>
            <a:r>
              <a:rPr lang="en-US" sz="2000" dirty="0"/>
              <a:t>       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err="1">
                <a:hlinkClick r:id="rId2"/>
              </a:rPr>
              <a:t>analyticsindiamag.com</a:t>
            </a:r>
            <a:r>
              <a:rPr lang="en-US" sz="2000" dirty="0">
                <a:hlinkClick r:id="rId2"/>
              </a:rPr>
              <a:t>/6-types-of-artificial-neural-networks-currently-being-used-in-</a:t>
            </a:r>
            <a:r>
              <a:rPr lang="en-US" sz="2000" dirty="0" err="1">
                <a:hlinkClick r:id="rId2"/>
              </a:rPr>
              <a:t>todays</a:t>
            </a:r>
            <a:r>
              <a:rPr lang="en-US" sz="2000" dirty="0">
                <a:hlinkClick r:id="rId2"/>
              </a:rPr>
              <a:t>-technology/</a:t>
            </a:r>
            <a:endParaRPr lang="en-US" sz="2000" dirty="0"/>
          </a:p>
          <a:p>
            <a:pPr marL="457200" indent="-457200" algn="just">
              <a:buNone/>
            </a:pPr>
            <a:endParaRPr lang="en-US" sz="2000" dirty="0"/>
          </a:p>
          <a:p>
            <a:pPr marL="457200" indent="-457200" algn="just">
              <a:buNone/>
            </a:pPr>
            <a:r>
              <a:rPr lang="en-US" sz="2000" dirty="0"/>
              <a:t>       </a:t>
            </a: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39000" y="6243638"/>
            <a:ext cx="1905000" cy="45720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FFBEFF0-3DFD-4B60-AF50-E7FDD8D45A55}" type="slidenum">
              <a:rPr lang="en-US" b="0" smtClean="0">
                <a:solidFill>
                  <a:schemeClr val="tx1"/>
                </a:solidFill>
              </a:rPr>
              <a:pPr/>
              <a:t>22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9144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7626846" y="0"/>
            <a:ext cx="497979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550070" y="6294598"/>
            <a:ext cx="418759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292895" y="5129690"/>
            <a:ext cx="1296233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114427" y="2249080"/>
            <a:ext cx="804386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1981200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174081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178141" y="152400"/>
            <a:ext cx="307922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33" name="Object 32">
                          <a:extLst>
                            <a:ext uri="{FF2B5EF4-FFF2-40B4-BE49-F238E27FC236}">
                              <a16:creationId xmlns:a16="http://schemas.microsoft.com/office/drawing/2014/main" id="{CAD0D7B8-E462-453C-B296-CA0154FA54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3085504" y="5394448"/>
            <a:ext cx="2589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</a:t>
            </a:r>
            <a:r>
              <a:rPr lang="en-US" dirty="0" err="1">
                <a:latin typeface="Casper" panose="02000506000000020004" pitchFamily="2" charset="0"/>
                <a:cs typeface="Segoe UI" panose="020B0502040204020203" pitchFamily="34" charset="0"/>
              </a:rPr>
              <a:t>monika.e11032@cumail.in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533400" y="814915"/>
            <a:ext cx="5058926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dirty="0"/>
              <a:t>Course Outcomes</a:t>
            </a:r>
            <a:endParaRPr sz="4800" b="1" dirty="0"/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7339" y="1556928"/>
          <a:ext cx="8600607" cy="4783910"/>
        </p:xfrm>
        <a:graphic>
          <a:graphicData uri="http://schemas.openxmlformats.org/drawingml/2006/table">
            <a:tbl>
              <a:tblPr/>
              <a:tblGrid>
                <a:gridCol w="630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20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972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20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989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20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21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For Pattern Synthesis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3" y="1885953"/>
            <a:ext cx="8382000" cy="3909057"/>
          </a:xfrm>
        </p:spPr>
        <p:txBody>
          <a:bodyPr>
            <a:normAutofit/>
          </a:bodyPr>
          <a:lstStyle/>
          <a:p>
            <a:r>
              <a:rPr lang="en-US" dirty="0"/>
              <a:t>Suppose we want to use an </a:t>
            </a:r>
            <a:r>
              <a:rPr lang="en-US" dirty="0" err="1"/>
              <a:t>autoencoder</a:t>
            </a:r>
            <a:r>
              <a:rPr lang="en-US" dirty="0"/>
              <a:t> to generate images.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00430" y="2350903"/>
            <a:ext cx="2669635" cy="1261319"/>
            <a:chOff x="281763" y="1636553"/>
            <a:chExt cx="4034115" cy="1905992"/>
          </a:xfrm>
        </p:grpSpPr>
        <p:grpSp>
          <p:nvGrpSpPr>
            <p:cNvPr id="6" name="Group 5"/>
            <p:cNvGrpSpPr/>
            <p:nvPr/>
          </p:nvGrpSpPr>
          <p:grpSpPr>
            <a:xfrm>
              <a:off x="1110913" y="2867422"/>
              <a:ext cx="2348131" cy="675123"/>
              <a:chOff x="6802144" y="5114046"/>
              <a:chExt cx="2102997" cy="60464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802144" y="5114507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554255" y="5114046"/>
                <a:ext cx="599711" cy="59968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305430" y="5119003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802144" y="5114046"/>
                <a:ext cx="2102997" cy="595190"/>
              </a:xfrm>
              <a:prstGeom prst="rect">
                <a:avLst/>
              </a:prstGeom>
              <a:noFill/>
              <a:ln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2275916" y="2311676"/>
              <a:ext cx="19171" cy="509980"/>
            </a:xfrm>
            <a:prstGeom prst="straightConnector1">
              <a:avLst/>
            </a:prstGeom>
            <a:ln>
              <a:solidFill>
                <a:srgbClr val="66006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81763" y="1637068"/>
              <a:ext cx="669616" cy="669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21544" y="1636553"/>
              <a:ext cx="669616" cy="669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801629" y="1636553"/>
              <a:ext cx="669616" cy="669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960279" y="1642088"/>
              <a:ext cx="669616" cy="669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1763" y="1642088"/>
              <a:ext cx="4034115" cy="664568"/>
            </a:xfrm>
            <a:prstGeom prst="rect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646262" y="1636553"/>
              <a:ext cx="669616" cy="669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643953" y="3954480"/>
            <a:ext cx="1005403" cy="3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9" dirty="0">
                <a:solidFill>
                  <a:srgbClr val="7030A0"/>
                </a:solidFill>
              </a:rPr>
              <a:t>Encoder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30294" y="3246803"/>
            <a:ext cx="1027845" cy="3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9" dirty="0">
                <a:solidFill>
                  <a:srgbClr val="7030A0"/>
                </a:solidFill>
              </a:rPr>
              <a:t>Decoder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091616" y="4051670"/>
            <a:ext cx="2669635" cy="1243381"/>
            <a:chOff x="1149383" y="5336587"/>
            <a:chExt cx="4034115" cy="1878887"/>
          </a:xfrm>
        </p:grpSpPr>
        <p:sp>
          <p:nvSpPr>
            <p:cNvPr id="21" name="Oval 20"/>
            <p:cNvSpPr/>
            <p:nvPr/>
          </p:nvSpPr>
          <p:spPr>
            <a:xfrm>
              <a:off x="1149383" y="6540866"/>
              <a:ext cx="669616" cy="669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989164" y="6540351"/>
              <a:ext cx="669616" cy="669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69248" y="6540351"/>
              <a:ext cx="669616" cy="669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827898" y="6545886"/>
              <a:ext cx="669616" cy="669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49383" y="6545886"/>
              <a:ext cx="4034115" cy="664568"/>
            </a:xfrm>
            <a:prstGeom prst="rect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992375" y="5336587"/>
              <a:ext cx="2348131" cy="675123"/>
              <a:chOff x="6802144" y="5114046"/>
              <a:chExt cx="2102997" cy="604643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6802144" y="5114507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554255" y="5114046"/>
                <a:ext cx="599711" cy="59968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305430" y="5119003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802144" y="5114046"/>
                <a:ext cx="2102997" cy="595190"/>
              </a:xfrm>
              <a:prstGeom prst="rect">
                <a:avLst/>
              </a:prstGeom>
              <a:noFill/>
              <a:ln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27" name="Straight Arrow Connector 26"/>
            <p:cNvCxnSpPr>
              <a:stCxn id="24" idx="0"/>
            </p:cNvCxnSpPr>
            <p:nvPr/>
          </p:nvCxnSpPr>
          <p:spPr>
            <a:xfrm flipV="1">
              <a:off x="3162707" y="6006175"/>
              <a:ext cx="1867" cy="539710"/>
            </a:xfrm>
            <a:prstGeom prst="straightConnector1">
              <a:avLst/>
            </a:prstGeom>
            <a:ln>
              <a:solidFill>
                <a:srgbClr val="66006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4513882" y="6540351"/>
              <a:ext cx="669616" cy="669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91270" y="2794014"/>
            <a:ext cx="2678795" cy="2057927"/>
            <a:chOff x="3667233" y="4032650"/>
            <a:chExt cx="2349677" cy="1805089"/>
          </a:xfrm>
        </p:grpSpPr>
        <p:sp>
          <p:nvSpPr>
            <p:cNvPr id="34" name="Oval 33"/>
            <p:cNvSpPr/>
            <p:nvPr/>
          </p:nvSpPr>
          <p:spPr>
            <a:xfrm>
              <a:off x="3667233" y="5446156"/>
              <a:ext cx="388685" cy="3886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154692" y="5445857"/>
              <a:ext cx="388685" cy="3886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129914" y="5445857"/>
              <a:ext cx="388685" cy="3886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641544" y="5449070"/>
              <a:ext cx="388685" cy="3886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67233" y="5449070"/>
              <a:ext cx="2341642" cy="385755"/>
            </a:xfrm>
            <a:prstGeom prst="rect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156556" y="4747120"/>
              <a:ext cx="1362996" cy="391882"/>
              <a:chOff x="6802144" y="5114046"/>
              <a:chExt cx="2102997" cy="604643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6802144" y="5114507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554255" y="5114046"/>
                <a:ext cx="599711" cy="59968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305430" y="5119003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802144" y="5114046"/>
                <a:ext cx="2102997" cy="595190"/>
              </a:xfrm>
              <a:prstGeom prst="rect">
                <a:avLst/>
              </a:prstGeom>
              <a:noFill/>
              <a:ln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 flipV="1">
              <a:off x="4838054" y="5135789"/>
              <a:ext cx="304" cy="313281"/>
            </a:xfrm>
            <a:prstGeom prst="straightConnector1">
              <a:avLst/>
            </a:prstGeom>
            <a:ln>
              <a:solidFill>
                <a:srgbClr val="66006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52" idx="0"/>
            </p:cNvCxnSpPr>
            <p:nvPr/>
          </p:nvCxnSpPr>
          <p:spPr>
            <a:xfrm flipV="1">
              <a:off x="4838054" y="4424532"/>
              <a:ext cx="5869" cy="322588"/>
            </a:xfrm>
            <a:prstGeom prst="straightConnector1">
              <a:avLst/>
            </a:prstGeom>
            <a:ln>
              <a:solidFill>
                <a:srgbClr val="66006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5620190" y="5445857"/>
              <a:ext cx="388685" cy="3886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675268" y="4032949"/>
              <a:ext cx="388685" cy="3886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162727" y="4032650"/>
              <a:ext cx="388685" cy="3886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137949" y="4032650"/>
              <a:ext cx="388685" cy="3886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4649579" y="4035862"/>
              <a:ext cx="388685" cy="3886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675268" y="4035863"/>
              <a:ext cx="2341642" cy="385755"/>
            </a:xfrm>
            <a:prstGeom prst="rect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628225" y="4032650"/>
              <a:ext cx="388685" cy="3886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</p:grpSp>
      <p:sp>
        <p:nvSpPr>
          <p:cNvPr id="58" name="Notched Right Arrow 57"/>
          <p:cNvSpPr/>
          <p:nvPr/>
        </p:nvSpPr>
        <p:spPr>
          <a:xfrm rot="10800000">
            <a:off x="5539339" y="3275683"/>
            <a:ext cx="2134553" cy="245696"/>
          </a:xfrm>
          <a:prstGeom prst="notchedRightArrow">
            <a:avLst/>
          </a:prstGeom>
          <a:solidFill>
            <a:srgbClr val="FF00FF"/>
          </a:solidFill>
          <a:ln w="254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>
              <a:xfrm>
                <a:off x="7674822" y="2794013"/>
                <a:ext cx="1846980" cy="152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25" b="1" dirty="0">
                    <a:solidFill>
                      <a:srgbClr val="FF00FF"/>
                    </a:solidFill>
                    <a:latin typeface="+mn-lt"/>
                  </a:rPr>
                  <a:t>random</a:t>
                </a:r>
              </a:p>
              <a:p>
                <a:r>
                  <a:rPr lang="en-US" sz="2325" b="1" dirty="0">
                    <a:solidFill>
                      <a:srgbClr val="FF00FF"/>
                    </a:solidFill>
                  </a:rPr>
                  <a:t>activation</a:t>
                </a:r>
              </a:p>
              <a:p>
                <a:r>
                  <a:rPr lang="en-US" sz="2325" b="1" dirty="0">
                    <a:solidFill>
                      <a:srgbClr val="FF00FF"/>
                    </a:solidFill>
                    <a:latin typeface="+mn-lt"/>
                  </a:rPr>
                  <a:t>pattern</a:t>
                </a:r>
              </a:p>
              <a:p>
                <a:r>
                  <a:rPr lang="en-US" sz="2325" b="1" dirty="0">
                    <a:solidFill>
                      <a:srgbClr val="FF00F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325" b="1" i="1" dirty="0">
                        <a:solidFill>
                          <a:srgbClr val="FF00FF"/>
                        </a:solidFill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sz="2325" b="1" dirty="0">
                    <a:solidFill>
                      <a:srgbClr val="FF00FF"/>
                    </a:solidFill>
                  </a:rPr>
                  <a:t>)</a:t>
                </a:r>
                <a:endParaRPr lang="en-US" sz="2325" b="1" dirty="0">
                  <a:solidFill>
                    <a:srgbClr val="FF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22" y="2794013"/>
                <a:ext cx="1846980" cy="1523494"/>
              </a:xfrm>
              <a:prstGeom prst="rect">
                <a:avLst/>
              </a:prstGeom>
              <a:blipFill>
                <a:blip r:embed="rId2"/>
                <a:stretch>
                  <a:fillRect l="-4950" t="-2800" r="-2310" b="-68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5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Using Decoder For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we don’t know the distribution of data in the latent space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assurance that random activation pattern will produce a sensible output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44" y="2570643"/>
            <a:ext cx="2058119" cy="19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Reinterpreting Decoder As </a:t>
            </a:r>
            <a:r>
              <a:rPr lang="en-US" dirty="0"/>
              <a:t>Probabilistic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3" y="1885953"/>
                <a:ext cx="8382000" cy="3840477"/>
              </a:xfrm>
            </p:spPr>
            <p:txBody>
              <a:bodyPr>
                <a:normAutofit/>
              </a:bodyPr>
              <a:lstStyle/>
              <a:p>
                <a:r>
                  <a:rPr lang="en-US" sz="2025" dirty="0"/>
                  <a:t>Notation</a:t>
                </a:r>
                <a:endParaRPr lang="en-US" sz="2025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950" i="1" dirty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1950" dirty="0"/>
                  <a:t>: input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950" i="1" dirty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1950" dirty="0"/>
                  <a:t>: hidden (latent)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950" b="1" i="1">
                        <a:solidFill>
                          <a:srgbClr val="00C6BA"/>
                        </a:solidFill>
                        <a:latin typeface="Cambria Math" charset="0"/>
                      </a:rPr>
                      <m:t>𝜽</m:t>
                    </m:r>
                  </m:oMath>
                </a14:m>
                <a:r>
                  <a:rPr lang="en-US" sz="1950" dirty="0">
                    <a:solidFill>
                      <a:srgbClr val="00C6BA"/>
                    </a:solidFill>
                  </a:rPr>
                  <a:t>: parameters of decoder</a:t>
                </a:r>
              </a:p>
              <a:p>
                <a:pPr lvl="1"/>
                <a:endParaRPr lang="en-US" sz="1950" dirty="0">
                  <a:solidFill>
                    <a:srgbClr val="00C6BA"/>
                  </a:solidFill>
                </a:endParaRPr>
              </a:p>
              <a:p>
                <a:pPr lvl="1"/>
                <a:endParaRPr lang="en-US" sz="1950" dirty="0">
                  <a:solidFill>
                    <a:srgbClr val="00C6BA"/>
                  </a:solidFill>
                </a:endParaRPr>
              </a:p>
              <a:p>
                <a:r>
                  <a:rPr lang="en-US" sz="2016" dirty="0">
                    <a:solidFill>
                      <a:schemeClr val="accent2">
                        <a:lumMod val="75000"/>
                      </a:schemeClr>
                    </a:solidFill>
                  </a:rPr>
                  <a:t>(1) draw a </a:t>
                </a:r>
                <a14:m>
                  <m:oMath xmlns:m="http://schemas.openxmlformats.org/officeDocument/2006/math">
                    <m:r>
                      <a:rPr lang="en-US" sz="2016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sz="2016" dirty="0">
                    <a:solidFill>
                      <a:schemeClr val="accent2">
                        <a:lumMod val="75000"/>
                      </a:schemeClr>
                    </a:solidFill>
                  </a:rPr>
                  <a:t> vector from prior </a:t>
                </a:r>
                <a14:m>
                  <m:oMath xmlns:m="http://schemas.openxmlformats.org/officeDocument/2006/math">
                    <m:r>
                      <a:rPr lang="en-US" sz="2016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𝒑</m:t>
                    </m:r>
                    <m:r>
                      <a:rPr lang="en-US" sz="2016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016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𝒛</m:t>
                    </m:r>
                    <m:r>
                      <a:rPr lang="en-US" sz="2016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16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sz="2016" dirty="0"/>
                  <a:t>(2) draw </a:t>
                </a:r>
                <a14:m>
                  <m:oMath xmlns:m="http://schemas.openxmlformats.org/officeDocument/2006/math">
                    <m:r>
                      <a:rPr lang="en-US" sz="2016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b="1" i="1" dirty="0">
                    <a:latin typeface="Cambria Math" charset="0"/>
                  </a:rPr>
                  <a:t> </a:t>
                </a:r>
                <a:r>
                  <a:rPr lang="en-US" sz="2100" dirty="0"/>
                  <a:t>given 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b="1" i="1" dirty="0">
                    <a:latin typeface="Cambria Math" charset="0"/>
                  </a:rPr>
                  <a:t> </a:t>
                </a:r>
                <a:r>
                  <a:rPr lang="en-US" sz="2100" dirty="0"/>
                  <a:t>from 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charset="0"/>
                      </a:rPr>
                      <m:t>𝒑</m:t>
                    </m:r>
                    <m:r>
                      <a:rPr lang="en-US" sz="2100" b="1" i="1">
                        <a:latin typeface="Cambria Math" charset="0"/>
                      </a:rPr>
                      <m:t>(</m:t>
                    </m:r>
                    <m:r>
                      <a:rPr lang="en-US" sz="2100" b="1" i="1">
                        <a:latin typeface="Cambria Math" charset="0"/>
                      </a:rPr>
                      <m:t>𝒙</m:t>
                    </m:r>
                    <m:r>
                      <a:rPr lang="en-US" sz="2100" b="1" i="1">
                        <a:latin typeface="Cambria Math" charset="0"/>
                      </a:rPr>
                      <m:t>|</m:t>
                    </m:r>
                    <m:r>
                      <a:rPr lang="en-US" sz="2100" b="1" i="1">
                        <a:latin typeface="Cambria Math" charset="0"/>
                      </a:rPr>
                      <m:t>𝒛</m:t>
                    </m:r>
                    <m:r>
                      <a:rPr lang="en-US" sz="2100" b="1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1" i="1" dirty="0">
                    <a:latin typeface="Cambria Math" charset="0"/>
                  </a:rPr>
                  <a:t>       </a:t>
                </a:r>
                <a:endParaRPr lang="en-US" i="1" dirty="0">
                  <a:latin typeface="Cambria Math" charset="0"/>
                </a:endParaRPr>
              </a:p>
              <a:p>
                <a:r>
                  <a:rPr lang="en-US" b="1" i="1" dirty="0">
                    <a:latin typeface="Cambria Math" charset="0"/>
                  </a:rPr>
                  <a:t>    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3" y="1885953"/>
                <a:ext cx="8382000" cy="3840477"/>
              </a:xfrm>
              <a:blipFill>
                <a:blip r:embed="rId3"/>
                <a:stretch>
                  <a:fillRect l="-1309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5260852" y="4281503"/>
            <a:ext cx="549443" cy="1385476"/>
            <a:chOff x="5200650" y="2583494"/>
            <a:chExt cx="1074420" cy="2845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/>
                <p:cNvSpPr/>
                <p:nvPr/>
              </p:nvSpPr>
              <p:spPr>
                <a:xfrm>
                  <a:off x="5200650" y="4354830"/>
                  <a:ext cx="1074420" cy="107442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Oval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50" y="4354830"/>
                  <a:ext cx="1074420" cy="107442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5200650" y="2583494"/>
                  <a:ext cx="1074420" cy="107442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50" y="2583494"/>
                  <a:ext cx="1074420" cy="107442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>
              <a:stCxn id="4" idx="0"/>
              <a:endCxn id="6" idx="4"/>
            </p:cNvCxnSpPr>
            <p:nvPr/>
          </p:nvCxnSpPr>
          <p:spPr>
            <a:xfrm flipV="1">
              <a:off x="5737860" y="3657914"/>
              <a:ext cx="0" cy="6969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5882645" y="4304286"/>
                <a:ext cx="2922403" cy="408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55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lang="en-US" sz="2055" b="1" i="1">
                              <a:latin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5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055" b="1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55" b="1" i="1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2055" b="1" i="1">
                          <a:latin typeface="Cambria Math" charset="0"/>
                        </a:rPr>
                        <m:t>=</m:t>
                      </m:r>
                      <m:r>
                        <a:rPr lang="en-US" sz="2055" b="1" i="1">
                          <a:latin typeface="Cambria Math" charset="0"/>
                        </a:rPr>
                        <m:t>𝒑</m:t>
                      </m:r>
                      <m:d>
                        <m:dPr>
                          <m:ctrlPr>
                            <a:rPr lang="en-US" sz="205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𝒛</m:t>
                          </m:r>
                        </m:e>
                      </m:d>
                      <m:sSub>
                        <m:sSubPr>
                          <m:ctrlPr>
                            <a:rPr lang="en-US" sz="2055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lang="en-US" sz="2055" b="1" i="1">
                              <a:latin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5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𝒙</m:t>
                          </m:r>
                        </m:e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055" b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5" y="4304286"/>
                <a:ext cx="2922403" cy="408573"/>
              </a:xfrm>
              <a:prstGeom prst="rect">
                <a:avLst/>
              </a:prstGeom>
              <a:blipFill>
                <a:blip r:embed="rId6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882645" y="4836108"/>
                <a:ext cx="3394006" cy="415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55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lang="en-US" sz="2055" b="1" i="1">
                              <a:latin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5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𝒙</m:t>
                          </m:r>
                        </m:e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2055" b="1" i="1">
                          <a:latin typeface="Cambria Math" charset="0"/>
                        </a:rPr>
                        <m:t>=</m:t>
                      </m:r>
                      <m:r>
                        <a:rPr lang="en-US" sz="2055" b="1" i="1">
                          <a:latin typeface="Cambria Math" charset="0"/>
                        </a:rPr>
                        <m:t>𝒩</m:t>
                      </m:r>
                      <m:r>
                        <a:rPr lang="en-US" sz="2055" b="1" i="1">
                          <a:latin typeface="Cambria Math" charset="0"/>
                        </a:rPr>
                        <m:t>(</m:t>
                      </m:r>
                      <m:r>
                        <a:rPr lang="en-US" sz="2055" b="1" i="1">
                          <a:latin typeface="Cambria Math" charset="0"/>
                        </a:rPr>
                        <m:t>𝒙</m:t>
                      </m:r>
                      <m:r>
                        <a:rPr lang="en-US" sz="2055" b="1" i="1">
                          <a:latin typeface="Cambria Math" charset="0"/>
                        </a:rPr>
                        <m:t>;</m:t>
                      </m:r>
                      <m:sSub>
                        <m:sSubPr>
                          <m:ctrlPr>
                            <a:rPr lang="en-US" sz="2055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𝒇</m:t>
                          </m:r>
                        </m:e>
                        <m:sub>
                          <m:r>
                            <a:rPr lang="en-US" sz="2055" b="1" i="1">
                              <a:latin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5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2055" b="1" i="1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sz="2055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𝝈</m:t>
                          </m:r>
                        </m:e>
                        <m:sup>
                          <m:r>
                            <a:rPr lang="en-US" sz="2055" b="1" i="1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055" b="1" i="1">
                          <a:latin typeface="Cambria Math" charset="0"/>
                        </a:rPr>
                        <m:t>𝑰</m:t>
                      </m:r>
                      <m:r>
                        <a:rPr lang="en-US" sz="2055" b="1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55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5" y="4836108"/>
                <a:ext cx="3394006" cy="415691"/>
              </a:xfrm>
              <a:prstGeom prst="rect">
                <a:avLst/>
              </a:prstGeom>
              <a:blipFill>
                <a:blip r:embed="rId7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890505" y="5191041"/>
                <a:ext cx="2239844" cy="408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55" b="1" i="1">
                          <a:latin typeface="Cambria Math" charset="0"/>
                        </a:rPr>
                        <m:t>𝒑</m:t>
                      </m:r>
                      <m:d>
                        <m:dPr>
                          <m:ctrlPr>
                            <a:rPr lang="en-US" sz="2055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55" b="1" i="1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2055" b="1" i="1">
                          <a:latin typeface="Cambria Math" charset="0"/>
                        </a:rPr>
                        <m:t>=</m:t>
                      </m:r>
                      <m:r>
                        <a:rPr lang="en-US" sz="2055" b="1" i="1">
                          <a:latin typeface="Cambria Math" charset="0"/>
                        </a:rPr>
                        <m:t>𝒩</m:t>
                      </m:r>
                      <m:r>
                        <a:rPr lang="en-US" sz="2055" b="1" i="1">
                          <a:latin typeface="Cambria Math" charset="0"/>
                        </a:rPr>
                        <m:t>(</m:t>
                      </m:r>
                      <m:r>
                        <a:rPr lang="en-US" sz="2055" b="1" i="1">
                          <a:latin typeface="Cambria Math" charset="0"/>
                        </a:rPr>
                        <m:t>𝒛</m:t>
                      </m:r>
                      <m:r>
                        <a:rPr lang="en-US" sz="2055" b="1" i="1">
                          <a:latin typeface="Cambria Math" charset="0"/>
                        </a:rPr>
                        <m:t>;</m:t>
                      </m:r>
                      <m:r>
                        <a:rPr lang="en-US" sz="2055" b="1" i="1">
                          <a:latin typeface="Cambria Math" charset="0"/>
                        </a:rPr>
                        <m:t>𝟎</m:t>
                      </m:r>
                      <m:r>
                        <a:rPr lang="en-US" sz="2055" b="1" i="1">
                          <a:latin typeface="Cambria Math" charset="0"/>
                        </a:rPr>
                        <m:t>,</m:t>
                      </m:r>
                      <m:r>
                        <a:rPr lang="en-US" sz="2055" b="1" i="1">
                          <a:latin typeface="Cambria Math" charset="0"/>
                        </a:rPr>
                        <m:t>𝑰</m:t>
                      </m:r>
                      <m:r>
                        <a:rPr lang="en-US" sz="2055" b="1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55" b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05" y="5191041"/>
                <a:ext cx="2239844" cy="408573"/>
              </a:xfrm>
              <a:prstGeom prst="rect">
                <a:avLst/>
              </a:prstGeom>
              <a:blipFill>
                <a:blip r:embed="rId8"/>
                <a:stretch>
                  <a:fillRect b="-16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F2F843D-1A1E-DD47-8234-F6EF54A774DC}"/>
              </a:ext>
            </a:extLst>
          </p:cNvPr>
          <p:cNvGrpSpPr/>
          <p:nvPr/>
        </p:nvGrpSpPr>
        <p:grpSpPr>
          <a:xfrm>
            <a:off x="5351132" y="2466708"/>
            <a:ext cx="3357093" cy="1294354"/>
            <a:chOff x="7134842" y="2145943"/>
            <a:chExt cx="4476124" cy="172580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FF0F3AE-3342-984A-9874-C62B8747E092}"/>
                </a:ext>
              </a:extLst>
            </p:cNvPr>
            <p:cNvGrpSpPr/>
            <p:nvPr/>
          </p:nvGrpSpPr>
          <p:grpSpPr>
            <a:xfrm>
              <a:off x="8783055" y="3271585"/>
              <a:ext cx="2071880" cy="595697"/>
              <a:chOff x="6802144" y="5114046"/>
              <a:chExt cx="2102997" cy="604643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A759965-0238-4141-BC62-08CB6BCA075C}"/>
                  </a:ext>
                </a:extLst>
              </p:cNvPr>
              <p:cNvSpPr/>
              <p:nvPr/>
            </p:nvSpPr>
            <p:spPr>
              <a:xfrm>
                <a:off x="6802144" y="5114507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C8D0C6E-CA65-804F-A80E-4E303F5DC784}"/>
                  </a:ext>
                </a:extLst>
              </p:cNvPr>
              <p:cNvSpPr/>
              <p:nvPr/>
            </p:nvSpPr>
            <p:spPr>
              <a:xfrm>
                <a:off x="7554255" y="5114046"/>
                <a:ext cx="599711" cy="59968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81B6450-678D-3944-B376-D5082089A921}"/>
                  </a:ext>
                </a:extLst>
              </p:cNvPr>
              <p:cNvSpPr/>
              <p:nvPr/>
            </p:nvSpPr>
            <p:spPr>
              <a:xfrm>
                <a:off x="8305430" y="5119003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0F655E4-7395-4347-B772-3F2BFCDFD9CD}"/>
                  </a:ext>
                </a:extLst>
              </p:cNvPr>
              <p:cNvSpPr/>
              <p:nvPr/>
            </p:nvSpPr>
            <p:spPr>
              <a:xfrm>
                <a:off x="6802144" y="5114046"/>
                <a:ext cx="2102997" cy="595190"/>
              </a:xfrm>
              <a:prstGeom prst="rect">
                <a:avLst/>
              </a:prstGeom>
              <a:noFill/>
              <a:ln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EC6F47-0205-8342-AE17-D6DC53DEDD1C}"/>
                </a:ext>
              </a:extLst>
            </p:cNvPr>
            <p:cNvCxnSpPr/>
            <p:nvPr/>
          </p:nvCxnSpPr>
          <p:spPr>
            <a:xfrm flipV="1">
              <a:off x="9818996" y="2781222"/>
              <a:ext cx="8921" cy="490364"/>
            </a:xfrm>
            <a:prstGeom prst="straightConnector1">
              <a:avLst/>
            </a:prstGeom>
            <a:ln>
              <a:solidFill>
                <a:srgbClr val="66006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0A797B1-6460-8C47-92E6-CDBEC40D61F3}"/>
                </a:ext>
              </a:extLst>
            </p:cNvPr>
            <p:cNvSpPr/>
            <p:nvPr/>
          </p:nvSpPr>
          <p:spPr>
            <a:xfrm>
              <a:off x="8051453" y="2185980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444622C-2DF9-2F47-AA5E-35FB35166BCA}"/>
                </a:ext>
              </a:extLst>
            </p:cNvPr>
            <p:cNvSpPr/>
            <p:nvPr/>
          </p:nvSpPr>
          <p:spPr>
            <a:xfrm>
              <a:off x="8792436" y="2185525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94D05BF-C6CD-CD4D-8A91-57E891ACF50C}"/>
                </a:ext>
              </a:extLst>
            </p:cNvPr>
            <p:cNvSpPr/>
            <p:nvPr/>
          </p:nvSpPr>
          <p:spPr>
            <a:xfrm>
              <a:off x="10274864" y="2185525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CE06E3-4E95-5A4D-9753-D193630E4C03}"/>
                </a:ext>
              </a:extLst>
            </p:cNvPr>
            <p:cNvSpPr/>
            <p:nvPr/>
          </p:nvSpPr>
          <p:spPr>
            <a:xfrm>
              <a:off x="9532496" y="2190408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A4733EC-43B8-9D4B-957D-FEF6B681AD07}"/>
                </a:ext>
              </a:extLst>
            </p:cNvPr>
            <p:cNvSpPr/>
            <p:nvPr/>
          </p:nvSpPr>
          <p:spPr>
            <a:xfrm>
              <a:off x="8051453" y="2190409"/>
              <a:ext cx="3559513" cy="586383"/>
            </a:xfrm>
            <a:prstGeom prst="rect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86DF32B-D3BB-834D-AD02-CBEC91EADF38}"/>
                </a:ext>
              </a:extLst>
            </p:cNvPr>
            <p:cNvSpPr/>
            <p:nvPr/>
          </p:nvSpPr>
          <p:spPr>
            <a:xfrm>
              <a:off x="11020129" y="2185525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B0B9AED-6F6A-7E4E-B1DC-A963FA282231}"/>
                    </a:ext>
                  </a:extLst>
                </p:cNvPr>
                <p:cNvSpPr txBox="1"/>
                <p:nvPr/>
              </p:nvSpPr>
              <p:spPr>
                <a:xfrm>
                  <a:off x="7134842" y="2145943"/>
                  <a:ext cx="5646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25" b="1" i="1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𝒙</m:t>
                        </m:r>
                      </m:oMath>
                    </m:oMathPara>
                  </a14:m>
                  <a:endParaRPr lang="en-US" sz="2325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B0B9AED-6F6A-7E4E-B1DC-A963FA282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4842" y="2145943"/>
                  <a:ext cx="564685" cy="6001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14D58AA-5E67-D64E-ADF2-AE45F880C8BF}"/>
                    </a:ext>
                  </a:extLst>
                </p:cNvPr>
                <p:cNvSpPr txBox="1"/>
                <p:nvPr/>
              </p:nvSpPr>
              <p:spPr>
                <a:xfrm>
                  <a:off x="7134842" y="3271585"/>
                  <a:ext cx="541173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25" b="1" i="1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m:oMathPara>
                  </a14:m>
                  <a:endParaRPr lang="en-US" sz="2325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14D58AA-5E67-D64E-ADF2-AE45F880C8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4842" y="3271585"/>
                  <a:ext cx="541173" cy="6001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307F9C9-91CD-9242-BDB0-99BEE436D5D0}"/>
                    </a:ext>
                  </a:extLst>
                </p:cNvPr>
                <p:cNvSpPr txBox="1"/>
                <p:nvPr/>
              </p:nvSpPr>
              <p:spPr>
                <a:xfrm>
                  <a:off x="9778923" y="2737685"/>
                  <a:ext cx="583920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25" b="1" i="1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𝜽</m:t>
                        </m:r>
                      </m:oMath>
                    </m:oMathPara>
                  </a14:m>
                  <a:endParaRPr lang="en-US" sz="2325" b="1" dirty="0">
                    <a:solidFill>
                      <a:srgbClr val="00C6BA"/>
                    </a:solidFill>
                    <a:latin typeface="+mn-lt"/>
                  </a:endParaRPr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307F9C9-91CD-9242-BDB0-99BEE436D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8923" y="2737685"/>
                  <a:ext cx="583920" cy="6001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96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675B-F5F6-1641-9D5E-89ADA6B5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Train Decoder?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0C19B-6D76-C44E-9448-DB2F583FD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3" y="1885953"/>
                <a:ext cx="4831111" cy="356592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To use an algorithm like EM, we must infer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𝒛</m:t>
                        </m:r>
                      </m:e>
                      <m:e>
                        <m:r>
                          <a:rPr lang="en-US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𝒑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𝒙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𝒛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𝒑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Intractable in a neural net due to normalization constant</a:t>
                </a:r>
              </a:p>
              <a:p>
                <a:r>
                  <a:rPr lang="en-US" dirty="0"/>
                  <a:t>Alternative</a:t>
                </a:r>
              </a:p>
              <a:p>
                <a:pPr lvl="1"/>
                <a:r>
                  <a:rPr lang="en-US" dirty="0"/>
                  <a:t>Approximate posterior with another neural net which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This is just a probabilistic encoder with variational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0C19B-6D76-C44E-9448-DB2F583FD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3" y="1885953"/>
                <a:ext cx="4831111" cy="3565922"/>
              </a:xfrm>
              <a:blipFill>
                <a:blip r:embed="rId2"/>
                <a:stretch>
                  <a:fillRect l="-1639" t="-3248" b="-17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C6532B2A-8611-C442-BF9E-F78ABE993CC0}"/>
              </a:ext>
            </a:extLst>
          </p:cNvPr>
          <p:cNvGrpSpPr/>
          <p:nvPr/>
        </p:nvGrpSpPr>
        <p:grpSpPr>
          <a:xfrm>
            <a:off x="5351132" y="2466708"/>
            <a:ext cx="3357093" cy="1294354"/>
            <a:chOff x="7134842" y="2145943"/>
            <a:chExt cx="4476124" cy="17258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9C162-B10B-484A-A9FE-AC6AE91D7579}"/>
                </a:ext>
              </a:extLst>
            </p:cNvPr>
            <p:cNvGrpSpPr/>
            <p:nvPr/>
          </p:nvGrpSpPr>
          <p:grpSpPr>
            <a:xfrm>
              <a:off x="8783055" y="3271585"/>
              <a:ext cx="2071880" cy="595697"/>
              <a:chOff x="6802144" y="5114046"/>
              <a:chExt cx="2102997" cy="604643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D970D9E-58CD-C341-A8C2-09C2FB991FCF}"/>
                  </a:ext>
                </a:extLst>
              </p:cNvPr>
              <p:cNvSpPr/>
              <p:nvPr/>
            </p:nvSpPr>
            <p:spPr>
              <a:xfrm>
                <a:off x="6802144" y="5114507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5E114A0-303D-E64C-844A-B0EBB635AFF4}"/>
                  </a:ext>
                </a:extLst>
              </p:cNvPr>
              <p:cNvSpPr/>
              <p:nvPr/>
            </p:nvSpPr>
            <p:spPr>
              <a:xfrm>
                <a:off x="7554255" y="5114046"/>
                <a:ext cx="599711" cy="59968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B12AA61-5AE8-464E-9791-B2D8BAD59DAC}"/>
                  </a:ext>
                </a:extLst>
              </p:cNvPr>
              <p:cNvSpPr/>
              <p:nvPr/>
            </p:nvSpPr>
            <p:spPr>
              <a:xfrm>
                <a:off x="8305430" y="5119003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87C5DF-F961-6F42-B948-79BCB44FA44B}"/>
                  </a:ext>
                </a:extLst>
              </p:cNvPr>
              <p:cNvSpPr/>
              <p:nvPr/>
            </p:nvSpPr>
            <p:spPr>
              <a:xfrm>
                <a:off x="6802144" y="5114046"/>
                <a:ext cx="2102997" cy="595190"/>
              </a:xfrm>
              <a:prstGeom prst="rect">
                <a:avLst/>
              </a:prstGeom>
              <a:noFill/>
              <a:ln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700E14-4E5C-1F42-A7FD-A3544BD84B7B}"/>
                </a:ext>
              </a:extLst>
            </p:cNvPr>
            <p:cNvCxnSpPr/>
            <p:nvPr/>
          </p:nvCxnSpPr>
          <p:spPr>
            <a:xfrm flipV="1">
              <a:off x="9818996" y="2781222"/>
              <a:ext cx="8921" cy="490364"/>
            </a:xfrm>
            <a:prstGeom prst="straightConnector1">
              <a:avLst/>
            </a:prstGeom>
            <a:ln>
              <a:solidFill>
                <a:srgbClr val="66006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82055B-B45E-2642-BE53-01DCCDFBD212}"/>
                </a:ext>
              </a:extLst>
            </p:cNvPr>
            <p:cNvSpPr/>
            <p:nvPr/>
          </p:nvSpPr>
          <p:spPr>
            <a:xfrm>
              <a:off x="8051453" y="2185980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56188FB-127D-A24F-A0DF-51E07C176D62}"/>
                </a:ext>
              </a:extLst>
            </p:cNvPr>
            <p:cNvSpPr/>
            <p:nvPr/>
          </p:nvSpPr>
          <p:spPr>
            <a:xfrm>
              <a:off x="8792436" y="2185525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144DFCA-0A11-2D44-8475-48046FA5F20F}"/>
                </a:ext>
              </a:extLst>
            </p:cNvPr>
            <p:cNvSpPr/>
            <p:nvPr/>
          </p:nvSpPr>
          <p:spPr>
            <a:xfrm>
              <a:off x="10274864" y="2185525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4F9866-FA59-B649-B812-E72010046122}"/>
                </a:ext>
              </a:extLst>
            </p:cNvPr>
            <p:cNvSpPr/>
            <p:nvPr/>
          </p:nvSpPr>
          <p:spPr>
            <a:xfrm>
              <a:off x="9532496" y="2190408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708A49-FB1E-FC4F-BFD6-B8230C5B2A40}"/>
                </a:ext>
              </a:extLst>
            </p:cNvPr>
            <p:cNvSpPr/>
            <p:nvPr/>
          </p:nvSpPr>
          <p:spPr>
            <a:xfrm>
              <a:off x="8051453" y="2190409"/>
              <a:ext cx="3559513" cy="586383"/>
            </a:xfrm>
            <a:prstGeom prst="rect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7DA34C-3AC6-D44D-B1AE-B84D3737A254}"/>
                </a:ext>
              </a:extLst>
            </p:cNvPr>
            <p:cNvSpPr/>
            <p:nvPr/>
          </p:nvSpPr>
          <p:spPr>
            <a:xfrm>
              <a:off x="11020129" y="2185525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7A3CAB0-F200-3842-9D7A-4C864DB04B2D}"/>
                    </a:ext>
                  </a:extLst>
                </p:cNvPr>
                <p:cNvSpPr txBox="1"/>
                <p:nvPr/>
              </p:nvSpPr>
              <p:spPr>
                <a:xfrm>
                  <a:off x="7134842" y="2145943"/>
                  <a:ext cx="5646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25" b="1" i="1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𝒙</m:t>
                        </m:r>
                      </m:oMath>
                    </m:oMathPara>
                  </a14:m>
                  <a:endParaRPr lang="en-US" sz="2325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7A3CAB0-F200-3842-9D7A-4C864DB04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4842" y="2145943"/>
                  <a:ext cx="564685" cy="6001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2C6B5CD-2F86-9E49-947F-84DB251CCCAA}"/>
                    </a:ext>
                  </a:extLst>
                </p:cNvPr>
                <p:cNvSpPr txBox="1"/>
                <p:nvPr/>
              </p:nvSpPr>
              <p:spPr>
                <a:xfrm>
                  <a:off x="7134842" y="3271585"/>
                  <a:ext cx="541173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25" b="1" i="1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m:oMathPara>
                  </a14:m>
                  <a:endParaRPr lang="en-US" sz="2325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2C6B5CD-2F86-9E49-947F-84DB251CCC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4842" y="3271585"/>
                  <a:ext cx="541173" cy="6001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F754EC-23EA-5346-A9E1-9A5B28E1B7FD}"/>
                    </a:ext>
                  </a:extLst>
                </p:cNvPr>
                <p:cNvSpPr txBox="1"/>
                <p:nvPr/>
              </p:nvSpPr>
              <p:spPr>
                <a:xfrm>
                  <a:off x="9778923" y="2737685"/>
                  <a:ext cx="583920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25" b="1" i="1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𝜽</m:t>
                        </m:r>
                      </m:oMath>
                    </m:oMathPara>
                  </a14:m>
                  <a:endParaRPr lang="en-US" sz="2325" b="1" dirty="0">
                    <a:solidFill>
                      <a:srgbClr val="00C6BA"/>
                    </a:solidFill>
                    <a:latin typeface="+mn-lt"/>
                  </a:endParaRPr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F754EC-23EA-5346-A9E1-9A5B28E1B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8923" y="2737685"/>
                  <a:ext cx="583920" cy="6001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581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3" y="1885953"/>
                <a:ext cx="4724397" cy="40547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Encoder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How do we make neural net response nondeterministic?</a:t>
                </a:r>
              </a:p>
              <a:p>
                <a:pPr lvl="1"/>
                <a:r>
                  <a:rPr lang="en-US" dirty="0"/>
                  <a:t>How do we propagate a probability distribution through neural net?</a:t>
                </a:r>
              </a:p>
              <a:p>
                <a:pPr lvl="2"/>
                <a:r>
                  <a:rPr lang="en-US" b="1" dirty="0"/>
                  <a:t>Sampling: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𝓝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do we ensure that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𝒑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𝒙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𝒛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𝒑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 ?</a:t>
                </a:r>
              </a:p>
              <a:p>
                <a:pPr lvl="2"/>
                <a:r>
                  <a:rPr lang="en-US" dirty="0"/>
                  <a:t>Maximize the ELBO</a:t>
                </a:r>
              </a:p>
              <a:p>
                <a:pPr marL="80019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3" y="1885953"/>
                <a:ext cx="4724397" cy="4054790"/>
              </a:xfrm>
              <a:blipFill>
                <a:blip r:embed="rId2"/>
                <a:stretch>
                  <a:fillRect l="-2581" t="-2102" b="-10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6029430" y="4107889"/>
            <a:ext cx="443128" cy="443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53" dirty="0">
              <a:solidFill>
                <a:srgbClr val="7030A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85167" y="4107548"/>
            <a:ext cx="443128" cy="443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53" dirty="0">
              <a:solidFill>
                <a:srgbClr val="7030A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696988" y="4107548"/>
            <a:ext cx="443128" cy="443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53" dirty="0">
              <a:solidFill>
                <a:srgbClr val="7030A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140212" y="4111211"/>
            <a:ext cx="443128" cy="443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53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29430" y="4111211"/>
            <a:ext cx="2669635" cy="439787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53" dirty="0">
              <a:solidFill>
                <a:srgbClr val="7030A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587291" y="3310939"/>
            <a:ext cx="1553910" cy="446773"/>
            <a:chOff x="6802144" y="5114046"/>
            <a:chExt cx="2102997" cy="604643"/>
          </a:xfrm>
        </p:grpSpPr>
        <p:sp>
          <p:nvSpPr>
            <p:cNvPr id="26" name="Oval 25"/>
            <p:cNvSpPr/>
            <p:nvPr/>
          </p:nvSpPr>
          <p:spPr>
            <a:xfrm>
              <a:off x="6802144" y="5114507"/>
              <a:ext cx="599711" cy="5996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554255" y="5114046"/>
              <a:ext cx="599711" cy="59968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305430" y="5119003"/>
              <a:ext cx="599711" cy="5996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802144" y="5114046"/>
              <a:ext cx="2102997" cy="595190"/>
            </a:xfrm>
            <a:prstGeom prst="rect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7364247" y="3754049"/>
            <a:ext cx="347" cy="357162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255937" y="4107548"/>
            <a:ext cx="443128" cy="443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53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5351132" y="3310939"/>
                <a:ext cx="405880" cy="45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25" b="1" i="1">
                          <a:solidFill>
                            <a:srgbClr val="0F6FC6"/>
                          </a:solidFill>
                          <a:latin typeface="Cambria Math" charset="0"/>
                        </a:rPr>
                        <m:t>𝒛</m:t>
                      </m:r>
                    </m:oMath>
                  </m:oMathPara>
                </a14:m>
                <a:endParaRPr lang="en-US" sz="2325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132" y="3310939"/>
                <a:ext cx="405880" cy="450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B2D1CB0-2301-3F4C-A8FF-E5F8A6CAFC93}"/>
              </a:ext>
            </a:extLst>
          </p:cNvPr>
          <p:cNvGrpSpPr/>
          <p:nvPr/>
        </p:nvGrpSpPr>
        <p:grpSpPr>
          <a:xfrm>
            <a:off x="5351132" y="2466708"/>
            <a:ext cx="3357093" cy="893929"/>
            <a:chOff x="7134842" y="2145943"/>
            <a:chExt cx="4476124" cy="1191906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9818996" y="2781222"/>
              <a:ext cx="8921" cy="490364"/>
            </a:xfrm>
            <a:prstGeom prst="straightConnector1">
              <a:avLst/>
            </a:prstGeom>
            <a:ln>
              <a:solidFill>
                <a:srgbClr val="66006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8051453" y="2185980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792436" y="2185525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0274864" y="2185525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9532496" y="2190408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051453" y="2190409"/>
              <a:ext cx="3559513" cy="586383"/>
            </a:xfrm>
            <a:prstGeom prst="rect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1020129" y="2185525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134842" y="2145943"/>
                  <a:ext cx="5646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25" b="1" i="1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𝒙</m:t>
                        </m:r>
                      </m:oMath>
                    </m:oMathPara>
                  </a14:m>
                  <a:endParaRPr lang="en-US" sz="2325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4842" y="2145943"/>
                  <a:ext cx="564685" cy="6001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9778923" y="2737685"/>
                  <a:ext cx="583920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25" b="1" i="1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𝜽</m:t>
                        </m:r>
                      </m:oMath>
                    </m:oMathPara>
                  </a14:m>
                  <a:endParaRPr lang="en-US" sz="2325" b="1" dirty="0">
                    <a:solidFill>
                      <a:srgbClr val="00C6BA"/>
                    </a:solidFill>
                    <a:latin typeface="+mn-lt"/>
                  </a:endParaRPr>
                </a:p>
              </p:txBody>
            </p:sp>
          </mc:Choice>
          <mc:Fallback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8923" y="2737685"/>
                  <a:ext cx="583920" cy="6001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7313753" y="3699972"/>
                <a:ext cx="479618" cy="45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25" b="1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𝝓</m:t>
                      </m:r>
                    </m:oMath>
                  </m:oMathPara>
                </a14:m>
                <a:endParaRPr lang="en-US" sz="2325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53" y="3699972"/>
                <a:ext cx="479618" cy="450123"/>
              </a:xfrm>
              <a:prstGeom prst="rect">
                <a:avLst/>
              </a:prstGeom>
              <a:blipFill>
                <a:blip r:embed="rId6"/>
                <a:stretch>
                  <a:fillRect l="-2564" r="-2564" b="-148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B8A292-BFBF-2C46-88C4-DC880E69DC73}"/>
                  </a:ext>
                </a:extLst>
              </p:cNvPr>
              <p:cNvSpPr txBox="1"/>
              <p:nvPr/>
            </p:nvSpPr>
            <p:spPr>
              <a:xfrm>
                <a:off x="5351131" y="4120770"/>
                <a:ext cx="423514" cy="45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25" b="1" i="1">
                          <a:solidFill>
                            <a:srgbClr val="0F6FC6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2325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B8A292-BFBF-2C46-88C4-DC880E69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131" y="4120770"/>
                <a:ext cx="423514" cy="4501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F9D8DCC-E582-0146-AF24-6580FB980CB4}"/>
              </a:ext>
            </a:extLst>
          </p:cNvPr>
          <p:cNvGrpSpPr/>
          <p:nvPr/>
        </p:nvGrpSpPr>
        <p:grpSpPr>
          <a:xfrm>
            <a:off x="5703884" y="3311023"/>
            <a:ext cx="3219738" cy="450266"/>
            <a:chOff x="7691880" y="4998271"/>
            <a:chExt cx="4292984" cy="60035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3AE9DDA-E315-6448-8F2A-372E563DFAFE}"/>
                </a:ext>
              </a:extLst>
            </p:cNvPr>
            <p:cNvGrpSpPr/>
            <p:nvPr/>
          </p:nvGrpSpPr>
          <p:grpSpPr>
            <a:xfrm>
              <a:off x="7691880" y="5002928"/>
              <a:ext cx="2071880" cy="595697"/>
              <a:chOff x="6802144" y="5114046"/>
              <a:chExt cx="2102997" cy="6046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CF49D70A-D73A-F043-9526-00352977D5E8}"/>
                      </a:ext>
                    </a:extLst>
                  </p:cNvPr>
                  <p:cNvSpPr/>
                  <p:nvPr/>
                </p:nvSpPr>
                <p:spPr>
                  <a:xfrm>
                    <a:off x="6802144" y="5114507"/>
                    <a:ext cx="599711" cy="59968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53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CF49D70A-D73A-F043-9526-00352977D5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2144" y="5114507"/>
                    <a:ext cx="599711" cy="59968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7AECCA11-90C9-0643-B8E4-50750B2DA74F}"/>
                      </a:ext>
                    </a:extLst>
                  </p:cNvPr>
                  <p:cNvSpPr/>
                  <p:nvPr/>
                </p:nvSpPr>
                <p:spPr>
                  <a:xfrm>
                    <a:off x="7554255" y="5114046"/>
                    <a:ext cx="599711" cy="599686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853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7AECCA11-90C9-0643-B8E4-50750B2DA7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4255" y="5114046"/>
                    <a:ext cx="599711" cy="59968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7D630043-748B-8547-A0ED-CF86F5832310}"/>
                      </a:ext>
                    </a:extLst>
                  </p:cNvPr>
                  <p:cNvSpPr/>
                  <p:nvPr/>
                </p:nvSpPr>
                <p:spPr>
                  <a:xfrm>
                    <a:off x="8305430" y="5119003"/>
                    <a:ext cx="599711" cy="59968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853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7D630043-748B-8547-A0ED-CF86F58323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5430" y="5119003"/>
                    <a:ext cx="599711" cy="599686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E06C76F-19F5-354B-9685-6A9C5C2EECC8}"/>
                </a:ext>
              </a:extLst>
            </p:cNvPr>
            <p:cNvGrpSpPr/>
            <p:nvPr/>
          </p:nvGrpSpPr>
          <p:grpSpPr>
            <a:xfrm>
              <a:off x="7691880" y="4998271"/>
              <a:ext cx="4292984" cy="595697"/>
              <a:chOff x="4547682" y="5114046"/>
              <a:chExt cx="4357459" cy="6046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4C11D758-3EE9-FB48-AFE7-47065C5BEEEA}"/>
                      </a:ext>
                    </a:extLst>
                  </p:cNvPr>
                  <p:cNvSpPr/>
                  <p:nvPr/>
                </p:nvSpPr>
                <p:spPr>
                  <a:xfrm>
                    <a:off x="6802144" y="5114507"/>
                    <a:ext cx="599711" cy="59968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sz="1853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4C11D758-3EE9-FB48-AFE7-47065C5BEE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2144" y="5114507"/>
                    <a:ext cx="599711" cy="599686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60A2225B-EF4B-7D44-9182-314B18E071BB}"/>
                      </a:ext>
                    </a:extLst>
                  </p:cNvPr>
                  <p:cNvSpPr/>
                  <p:nvPr/>
                </p:nvSpPr>
                <p:spPr>
                  <a:xfrm>
                    <a:off x="7554255" y="5114046"/>
                    <a:ext cx="599711" cy="599686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sz="1853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60A2225B-EF4B-7D44-9182-314B18E071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4255" y="5114046"/>
                    <a:ext cx="599711" cy="599686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96051263-E36B-1745-B393-A1EC002C5899}"/>
                      </a:ext>
                    </a:extLst>
                  </p:cNvPr>
                  <p:cNvSpPr/>
                  <p:nvPr/>
                </p:nvSpPr>
                <p:spPr>
                  <a:xfrm>
                    <a:off x="8305430" y="5119003"/>
                    <a:ext cx="599711" cy="59968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853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sz="1853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96051263-E36B-1745-B393-A1EC002C58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5430" y="5119003"/>
                    <a:ext cx="599711" cy="599686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FD93E03-A221-1547-88BE-7FACCEB0B0AC}"/>
                  </a:ext>
                </a:extLst>
              </p:cNvPr>
              <p:cNvSpPr/>
              <p:nvPr/>
            </p:nvSpPr>
            <p:spPr>
              <a:xfrm>
                <a:off x="4547682" y="5114046"/>
                <a:ext cx="4357459" cy="595190"/>
              </a:xfrm>
              <a:prstGeom prst="rect">
                <a:avLst/>
              </a:prstGeom>
              <a:noFill/>
              <a:ln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50D91F7-4D06-9F4A-8B57-9004C1EDAE9E}"/>
              </a:ext>
            </a:extLst>
          </p:cNvPr>
          <p:cNvGrpSpPr/>
          <p:nvPr/>
        </p:nvGrpSpPr>
        <p:grpSpPr>
          <a:xfrm>
            <a:off x="5369120" y="1645141"/>
            <a:ext cx="3357093" cy="1662023"/>
            <a:chOff x="696395" y="4929427"/>
            <a:chExt cx="4476124" cy="2216031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D4E1C33-EA9F-FF47-9148-87DF3200617A}"/>
                </a:ext>
              </a:extLst>
            </p:cNvPr>
            <p:cNvCxnSpPr/>
            <p:nvPr/>
          </p:nvCxnSpPr>
          <p:spPr>
            <a:xfrm flipV="1">
              <a:off x="3380549" y="5564706"/>
              <a:ext cx="8921" cy="490364"/>
            </a:xfrm>
            <a:prstGeom prst="straightConnector1">
              <a:avLst/>
            </a:prstGeom>
            <a:ln>
              <a:solidFill>
                <a:srgbClr val="66006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7D280E-A9BC-DE40-BD02-7D08544FEC74}"/>
                </a:ext>
              </a:extLst>
            </p:cNvPr>
            <p:cNvSpPr/>
            <p:nvPr/>
          </p:nvSpPr>
          <p:spPr>
            <a:xfrm>
              <a:off x="1613006" y="4969464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11BED62-4E69-8148-87C5-CE191815AE51}"/>
                </a:ext>
              </a:extLst>
            </p:cNvPr>
            <p:cNvSpPr/>
            <p:nvPr/>
          </p:nvSpPr>
          <p:spPr>
            <a:xfrm>
              <a:off x="2353989" y="4969009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514F28F-8882-D74F-8B64-FC47337F0354}"/>
                </a:ext>
              </a:extLst>
            </p:cNvPr>
            <p:cNvSpPr/>
            <p:nvPr/>
          </p:nvSpPr>
          <p:spPr>
            <a:xfrm>
              <a:off x="3836417" y="4969009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F8771F7-E8D9-8B48-B012-B1409031DE05}"/>
                </a:ext>
              </a:extLst>
            </p:cNvPr>
            <p:cNvSpPr/>
            <p:nvPr/>
          </p:nvSpPr>
          <p:spPr>
            <a:xfrm>
              <a:off x="3094049" y="4973892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221C37D-445A-9B44-B100-B36E49AEDD49}"/>
                </a:ext>
              </a:extLst>
            </p:cNvPr>
            <p:cNvSpPr/>
            <p:nvPr/>
          </p:nvSpPr>
          <p:spPr>
            <a:xfrm>
              <a:off x="1613006" y="4973893"/>
              <a:ext cx="3559513" cy="586383"/>
            </a:xfrm>
            <a:prstGeom prst="rect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4397B7F-5F93-4D41-8864-591FB957A813}"/>
                </a:ext>
              </a:extLst>
            </p:cNvPr>
            <p:cNvSpPr/>
            <p:nvPr/>
          </p:nvSpPr>
          <p:spPr>
            <a:xfrm>
              <a:off x="4581682" y="4969009"/>
              <a:ext cx="590837" cy="590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3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F6D9D12-8DF7-FA4D-A458-CE00924FFB31}"/>
                    </a:ext>
                  </a:extLst>
                </p:cNvPr>
                <p:cNvSpPr txBox="1"/>
                <p:nvPr/>
              </p:nvSpPr>
              <p:spPr>
                <a:xfrm>
                  <a:off x="696395" y="4929427"/>
                  <a:ext cx="5646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25" b="1" i="1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𝒙</m:t>
                        </m:r>
                      </m:oMath>
                    </m:oMathPara>
                  </a14:m>
                  <a:endParaRPr lang="en-US" sz="2325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F6D9D12-8DF7-FA4D-A458-CE00924FF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95" y="4929427"/>
                  <a:ext cx="564685" cy="6001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FBA336E-BAEF-CE4C-B9AA-E5BFD03F0272}"/>
                    </a:ext>
                  </a:extLst>
                </p:cNvPr>
                <p:cNvSpPr txBox="1"/>
                <p:nvPr/>
              </p:nvSpPr>
              <p:spPr>
                <a:xfrm>
                  <a:off x="3340476" y="5521168"/>
                  <a:ext cx="583920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25" b="1" i="1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𝜽</m:t>
                        </m:r>
                      </m:oMath>
                    </m:oMathPara>
                  </a14:m>
                  <a:endParaRPr lang="en-US" sz="2325" b="1" dirty="0">
                    <a:solidFill>
                      <a:srgbClr val="00C6BA"/>
                    </a:solidFill>
                    <a:latin typeface="+mn-lt"/>
                  </a:endParaRPr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FBA336E-BAEF-CE4C-B9AA-E5BFD03F0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76" y="5521168"/>
                  <a:ext cx="583920" cy="60016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FF3DA2D-4359-2D4B-853D-53F7478E964B}"/>
                </a:ext>
              </a:extLst>
            </p:cNvPr>
            <p:cNvGrpSpPr/>
            <p:nvPr/>
          </p:nvGrpSpPr>
          <p:grpSpPr>
            <a:xfrm>
              <a:off x="2329890" y="6072334"/>
              <a:ext cx="2071880" cy="595697"/>
              <a:chOff x="6802144" y="5114046"/>
              <a:chExt cx="2102997" cy="604643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B82903F-16C5-EA45-838A-10DD343750E0}"/>
                  </a:ext>
                </a:extLst>
              </p:cNvPr>
              <p:cNvSpPr/>
              <p:nvPr/>
            </p:nvSpPr>
            <p:spPr>
              <a:xfrm>
                <a:off x="6802144" y="5114507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8DD34E7-92A6-4542-946A-E14D6060ED4E}"/>
                  </a:ext>
                </a:extLst>
              </p:cNvPr>
              <p:cNvSpPr/>
              <p:nvPr/>
            </p:nvSpPr>
            <p:spPr>
              <a:xfrm>
                <a:off x="7554255" y="5114046"/>
                <a:ext cx="599711" cy="59968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41E149C-5E79-BE43-8253-77FA0E300F95}"/>
                  </a:ext>
                </a:extLst>
              </p:cNvPr>
              <p:cNvSpPr/>
              <p:nvPr/>
            </p:nvSpPr>
            <p:spPr>
              <a:xfrm>
                <a:off x="8305430" y="5119003"/>
                <a:ext cx="599711" cy="599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2B12642-B8D5-734D-964F-63FF2A6478EC}"/>
                  </a:ext>
                </a:extLst>
              </p:cNvPr>
              <p:cNvSpPr/>
              <p:nvPr/>
            </p:nvSpPr>
            <p:spPr>
              <a:xfrm>
                <a:off x="6802144" y="5114046"/>
                <a:ext cx="2102997" cy="595190"/>
              </a:xfrm>
              <a:prstGeom prst="rect">
                <a:avLst/>
              </a:prstGeom>
              <a:noFill/>
              <a:ln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53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21CD64-89C2-BA4E-B54D-D98F8BACA1A9}"/>
                </a:ext>
              </a:extLst>
            </p:cNvPr>
            <p:cNvSpPr txBox="1"/>
            <p:nvPr/>
          </p:nvSpPr>
          <p:spPr>
            <a:xfrm>
              <a:off x="935422" y="6085490"/>
              <a:ext cx="24630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325" b="1" dirty="0">
                <a:solidFill>
                  <a:srgbClr val="0F6FC6"/>
                </a:solidFill>
                <a:latin typeface="+mn-lt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C0CBD5C-EDAB-144F-882B-78691AFC667B}"/>
                    </a:ext>
                  </a:extLst>
                </p:cNvPr>
                <p:cNvSpPr txBox="1"/>
                <p:nvPr/>
              </p:nvSpPr>
              <p:spPr>
                <a:xfrm>
                  <a:off x="703526" y="6055070"/>
                  <a:ext cx="541173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325" b="1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25" b="1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325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C0CBD5C-EDAB-144F-882B-78691AFC66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526" y="6055070"/>
                  <a:ext cx="541173" cy="600164"/>
                </a:xfrm>
                <a:prstGeom prst="rect">
                  <a:avLst/>
                </a:prstGeom>
                <a:blipFill>
                  <a:blip r:embed="rId16"/>
                  <a:stretch>
                    <a:fillRect t="-6757" r="-1818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6EBCFED-D58A-CE4D-9B3C-5AF2740F339E}"/>
                </a:ext>
              </a:extLst>
            </p:cNvPr>
            <p:cNvCxnSpPr/>
            <p:nvPr/>
          </p:nvCxnSpPr>
          <p:spPr>
            <a:xfrm flipV="1">
              <a:off x="3352448" y="6655094"/>
              <a:ext cx="8921" cy="490364"/>
            </a:xfrm>
            <a:prstGeom prst="straightConnector1">
              <a:avLst/>
            </a:prstGeom>
            <a:ln>
              <a:solidFill>
                <a:srgbClr val="66006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903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Objective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𝒛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𝑫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  <m:d>
                          <m:dPr>
                            <m:begChr m:val="‖"/>
                            <m:endChr m:val="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𝒑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This is a </a:t>
                </a:r>
                <a:r>
                  <a:rPr lang="en-US" dirty="0" err="1"/>
                  <a:t>variational</a:t>
                </a:r>
                <a:r>
                  <a:rPr lang="en-US" dirty="0"/>
                  <a:t> lower bound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Specifically: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dirty="0"/>
                  <a:t> is a proxy to making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match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946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1794</TotalTime>
  <Words>1095</Words>
  <Application>Microsoft Office PowerPoint</Application>
  <PresentationFormat>On-screen Show (4:3)</PresentationFormat>
  <Paragraphs>205</Paragraphs>
  <Slides>23</Slides>
  <Notes>4</Notes>
  <HiddenSlides>2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Cambria Math</vt:lpstr>
      <vt:lpstr>Casper</vt:lpstr>
      <vt:lpstr>Garamond</vt:lpstr>
      <vt:lpstr>Lucida Sans Unicode</vt:lpstr>
      <vt:lpstr>Noto Sans Symbols</vt:lpstr>
      <vt:lpstr>Raleway ExtraBold</vt:lpstr>
      <vt:lpstr>Times New Roman</vt:lpstr>
      <vt:lpstr>Verdana</vt:lpstr>
      <vt:lpstr>Wingdings 2</vt:lpstr>
      <vt:lpstr>Wingdings 3</vt:lpstr>
      <vt:lpstr>Concourse</vt:lpstr>
      <vt:lpstr>Unit 2.1</vt:lpstr>
      <vt:lpstr>CorelDRAW</vt:lpstr>
      <vt:lpstr>PowerPoint Presentation</vt:lpstr>
      <vt:lpstr>Course Objectives</vt:lpstr>
      <vt:lpstr>Course Outcomes</vt:lpstr>
      <vt:lpstr>Variational Autoencoders For Pattern Synthesis</vt:lpstr>
      <vt:lpstr>Problem With Using Decoder For Generation</vt:lpstr>
      <vt:lpstr>Reinterpreting Decoder As Probabilistic Model</vt:lpstr>
      <vt:lpstr>How Do We Train Decoder? </vt:lpstr>
      <vt:lpstr>Adding the Encoder</vt:lpstr>
      <vt:lpstr>Optimization problem</vt:lpstr>
      <vt:lpstr>Intuition</vt:lpstr>
      <vt:lpstr>Complete Model</vt:lpstr>
      <vt:lpstr>Training the Variational Autoencoder (VAE)</vt:lpstr>
      <vt:lpstr>Random Samples From Generative Model Trained on Faces in the Wild</vt:lpstr>
      <vt:lpstr>Examples</vt:lpstr>
      <vt:lpstr>PowerPoint Presentation</vt:lpstr>
      <vt:lpstr>Contractive Autoencoders</vt:lpstr>
      <vt:lpstr>Sparse Encodings</vt:lpstr>
      <vt:lpstr>Sparse Encoding</vt:lpstr>
      <vt:lpstr>Examples of Sparsity Constraints</vt:lpstr>
      <vt:lpstr>Discovering Binary Codes</vt:lpstr>
      <vt:lpstr>Discovering Binary Codes</vt:lpstr>
      <vt:lpstr>References </vt:lpstr>
      <vt:lpstr>PowerPoint Presentation</vt:lpstr>
    </vt:vector>
  </TitlesOfParts>
  <Company>psgtech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MONIKA SINGH</cp:lastModifiedBy>
  <cp:revision>205</cp:revision>
  <dcterms:created xsi:type="dcterms:W3CDTF">2007-05-29T08:23:47Z</dcterms:created>
  <dcterms:modified xsi:type="dcterms:W3CDTF">2022-07-04T15:12:53Z</dcterms:modified>
</cp:coreProperties>
</file>